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7439" r:id="rId2"/>
  </p:sldMasterIdLst>
  <p:notesMasterIdLst>
    <p:notesMasterId r:id="rId21"/>
  </p:notesMasterIdLst>
  <p:handoutMasterIdLst>
    <p:handoutMasterId r:id="rId22"/>
  </p:handoutMasterIdLst>
  <p:sldIdLst>
    <p:sldId id="436" r:id="rId3"/>
    <p:sldId id="421" r:id="rId4"/>
    <p:sldId id="425" r:id="rId5"/>
    <p:sldId id="438" r:id="rId6"/>
    <p:sldId id="435" r:id="rId7"/>
    <p:sldId id="355" r:id="rId8"/>
    <p:sldId id="424" r:id="rId9"/>
    <p:sldId id="364" r:id="rId10"/>
    <p:sldId id="368" r:id="rId11"/>
    <p:sldId id="365" r:id="rId12"/>
    <p:sldId id="433" r:id="rId13"/>
    <p:sldId id="399" r:id="rId14"/>
    <p:sldId id="413" r:id="rId15"/>
    <p:sldId id="427" r:id="rId16"/>
    <p:sldId id="430" r:id="rId17"/>
    <p:sldId id="411" r:id="rId18"/>
    <p:sldId id="423" r:id="rId19"/>
    <p:sldId id="398" r:id="rId20"/>
  </p:sldIdLst>
  <p:sldSz cx="9144000" cy="5143500" type="screen16x9"/>
  <p:notesSz cx="9283700" cy="6985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">
          <p15:clr>
            <a:srgbClr val="A4A3A4"/>
          </p15:clr>
        </p15:guide>
        <p15:guide id="2" orient="horz" pos="2628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  <p15:guide id="5" pos="26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91"/>
    <a:srgbClr val="005B7C"/>
    <a:srgbClr val="002B49"/>
    <a:srgbClr val="D91D49"/>
    <a:srgbClr val="527988"/>
    <a:srgbClr val="9EB2C0"/>
    <a:srgbClr val="ACA9CC"/>
    <a:srgbClr val="FFA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9"/>
    <p:restoredTop sz="90735" autoAdjust="0"/>
  </p:normalViewPr>
  <p:slideViewPr>
    <p:cSldViewPr>
      <p:cViewPr varScale="1">
        <p:scale>
          <a:sx n="108" d="100"/>
          <a:sy n="108" d="100"/>
        </p:scale>
        <p:origin x="102" y="372"/>
      </p:cViewPr>
      <p:guideLst>
        <p:guide orient="horz" pos="372"/>
        <p:guide orient="horz" pos="2628"/>
        <p:guide pos="144"/>
        <p:guide pos="5616"/>
        <p:guide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85" d="100"/>
          <a:sy n="185" d="100"/>
        </p:scale>
        <p:origin x="230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4313" cy="349250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800" y="0"/>
            <a:ext cx="4024313" cy="349250"/>
          </a:xfrm>
          <a:prstGeom prst="rect">
            <a:avLst/>
          </a:prstGeom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861CC0-B3EB-4A16-9BE5-1E5DB840EE0F}" type="datetimeFigureOut">
              <a:rPr lang="en-US" altLang="en-US"/>
              <a:pPr>
                <a:defRPr/>
              </a:pPr>
              <a:t>6/1/2017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163"/>
            <a:ext cx="4024313" cy="349250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7800" y="6634163"/>
            <a:ext cx="4024313" cy="349250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61BD75B-B429-49FE-8AF7-05C730D3A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4313" cy="349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9388" y="0"/>
            <a:ext cx="4024312" cy="349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2988" y="523875"/>
            <a:ext cx="4657725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250" y="3317875"/>
            <a:ext cx="6807200" cy="3143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35750"/>
            <a:ext cx="4024313" cy="349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9388" y="6635750"/>
            <a:ext cx="4024312" cy="349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5E6AAF-B580-49F6-AE69-06454D320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77EB3-EC11-3B4E-8BA5-E93CB87F1A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2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9427C7B-D1D9-48E1-93BB-7C02E02C15AF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54CE55A-B81C-46F0-8454-B024EFCB75A1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2433CD90-2824-4CA1-9AEC-5243649CB184}" type="slidenum">
              <a:rPr lang="en-US" altLang="en-US" sz="1200" smtClean="0">
                <a:solidFill>
                  <a:srgbClr val="000000"/>
                </a:solidFill>
              </a:rPr>
              <a:pPr/>
              <a:t>14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AFA2CE93-C4CB-4465-89B7-F2B7CAB41005}" type="slidenum">
              <a:rPr lang="en-US" altLang="en-US" sz="1200" smtClean="0">
                <a:solidFill>
                  <a:srgbClr val="000000"/>
                </a:solidFill>
              </a:rPr>
              <a:pPr/>
              <a:t>15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spcBef>
                <a:spcPts val="399"/>
              </a:spcBef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38EFA34-4490-4A63-83B3-444ECAC9F468}" type="slidenum">
              <a:rPr lang="en-US" altLang="en-US" sz="1200" smtClean="0">
                <a:solidFill>
                  <a:srgbClr val="000000"/>
                </a:solidFill>
              </a:rPr>
              <a:pPr/>
              <a:t>16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77914E9-B520-4768-8C6F-618E2AC093DC}" type="slidenum">
              <a:rPr lang="en-US" altLang="en-US" sz="1200" smtClean="0">
                <a:solidFill>
                  <a:srgbClr val="000000"/>
                </a:solidFill>
              </a:rPr>
              <a:pPr/>
              <a:t>17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charset="-128"/>
              </a:rPr>
              <a:t> 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6F71E6F4-802A-4423-92D2-8CBDDFB62852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863" indent="-169863"/>
            <a:endParaRPr lang="en-US" altLang="en-US" smtClean="0"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DDAD3FE-C636-4670-B097-CD255C69110A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4DE6DD44-ECD5-4679-A686-13A9B8519174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charset="-128"/>
              </a:rPr>
              <a:t>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FF8C00-2A2A-4820-9B3E-B278183E20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90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/>
            <a:fld id="{EC1ECACC-6174-EB4A-AC84-25A17AF4D691}" type="slidenum">
              <a:rPr lang="en-US" sz="1200">
                <a:solidFill>
                  <a:schemeClr val="tx1"/>
                </a:solidFill>
                <a:cs typeface="Avenir" charset="0"/>
              </a:rPr>
              <a:pPr eaLnBrk="1"/>
              <a:t>5</a:t>
            </a:fld>
            <a:endParaRPr lang="en-US" sz="1200">
              <a:solidFill>
                <a:schemeClr val="tx1"/>
              </a:solidFill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0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7F8D0BDB-69E5-4743-972A-C1A4B7A0C0C6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charset="-128"/>
              </a:rPr>
              <a:t>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8353FB9-58E2-45AB-B0FE-99BA8C583A58}" type="slidenum">
              <a:rPr lang="en-US" altLang="en-US" sz="1200" smtClean="0">
                <a:solidFill>
                  <a:srgbClr val="000000"/>
                </a:solidFill>
              </a:rPr>
              <a:pPr/>
              <a:t>7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DC504FD-6196-4E46-81D7-D5E27E144C45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en-US" smtClean="0"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39775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9825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595438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1050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082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654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26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79850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D673E5E-95DB-450A-AA05-8B667C1AA160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EA_Logo[VECTOR]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173538"/>
            <a:ext cx="24892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15"/>
          <p:cNvSpPr>
            <a:spLocks noGrp="1"/>
          </p:cNvSpPr>
          <p:nvPr>
            <p:ph sz="quarter" idx="10"/>
          </p:nvPr>
        </p:nvSpPr>
        <p:spPr>
          <a:xfrm>
            <a:off x="3190614" y="4248149"/>
            <a:ext cx="5785435" cy="475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accent4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15"/>
          <p:cNvSpPr>
            <a:spLocks noGrp="1"/>
          </p:cNvSpPr>
          <p:nvPr>
            <p:ph sz="quarter" idx="11"/>
          </p:nvPr>
        </p:nvSpPr>
        <p:spPr>
          <a:xfrm>
            <a:off x="3190614" y="4724133"/>
            <a:ext cx="5785435" cy="3073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7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8288"/>
            <a:ext cx="472440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54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7825"/>
            <a:ext cx="44958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08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4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0750"/>
            <a:ext cx="4029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8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438150"/>
            <a:ext cx="43735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46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C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A_Logo[VECTOR]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78" y="4075374"/>
            <a:ext cx="2489189" cy="76073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3190614" y="3989031"/>
            <a:ext cx="5785435" cy="735102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5"/>
          <p:cNvSpPr>
            <a:spLocks noGrp="1"/>
          </p:cNvSpPr>
          <p:nvPr>
            <p:ph sz="quarter" idx="11"/>
          </p:nvPr>
        </p:nvSpPr>
        <p:spPr>
          <a:xfrm>
            <a:off x="3190614" y="4724133"/>
            <a:ext cx="5785435" cy="307396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75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EA_Logo[VECTOR]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173538"/>
            <a:ext cx="24892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15"/>
          <p:cNvSpPr>
            <a:spLocks noGrp="1"/>
          </p:cNvSpPr>
          <p:nvPr>
            <p:ph sz="quarter" idx="10"/>
          </p:nvPr>
        </p:nvSpPr>
        <p:spPr>
          <a:xfrm>
            <a:off x="3190614" y="4248149"/>
            <a:ext cx="5785435" cy="475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accent4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15"/>
          <p:cNvSpPr>
            <a:spLocks noGrp="1"/>
          </p:cNvSpPr>
          <p:nvPr>
            <p:ph sz="quarter" idx="11"/>
          </p:nvPr>
        </p:nvSpPr>
        <p:spPr>
          <a:xfrm>
            <a:off x="3190614" y="4724133"/>
            <a:ext cx="5785435" cy="3073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58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57750"/>
            <a:ext cx="86868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42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82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7688"/>
            <a:ext cx="4656138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76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57750"/>
            <a:ext cx="86868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874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4350"/>
            <a:ext cx="46482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437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7350"/>
            <a:ext cx="336073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096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8000"/>
            <a:ext cx="44958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875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57750"/>
            <a:ext cx="86868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741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61950"/>
            <a:ext cx="4775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240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8288"/>
            <a:ext cx="472440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378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7825"/>
            <a:ext cx="44958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170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81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0750"/>
            <a:ext cx="4029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436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438150"/>
            <a:ext cx="43735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92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76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C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A_Logo[VECTOR]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78" y="4075374"/>
            <a:ext cx="2489189" cy="76073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3190614" y="3989031"/>
            <a:ext cx="5785435" cy="735102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5"/>
          <p:cNvSpPr>
            <a:spLocks noGrp="1"/>
          </p:cNvSpPr>
          <p:nvPr>
            <p:ph sz="quarter" idx="11"/>
          </p:nvPr>
        </p:nvSpPr>
        <p:spPr>
          <a:xfrm>
            <a:off x="3190614" y="4724133"/>
            <a:ext cx="5785435" cy="307396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14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7688"/>
            <a:ext cx="4656138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47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4350"/>
            <a:ext cx="46482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39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7350"/>
            <a:ext cx="336073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8000"/>
            <a:ext cx="44958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18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57750"/>
            <a:ext cx="86868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9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61950"/>
            <a:ext cx="4775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8863"/>
            <a:ext cx="86868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3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424" r:id="rId1"/>
    <p:sldLayoutId id="2147487425" r:id="rId2"/>
    <p:sldLayoutId id="2147487426" r:id="rId3"/>
    <p:sldLayoutId id="2147487427" r:id="rId4"/>
    <p:sldLayoutId id="2147487428" r:id="rId5"/>
    <p:sldLayoutId id="2147487429" r:id="rId6"/>
    <p:sldLayoutId id="2147487430" r:id="rId7"/>
    <p:sldLayoutId id="2147487431" r:id="rId8"/>
    <p:sldLayoutId id="2147487432" r:id="rId9"/>
    <p:sldLayoutId id="2147487433" r:id="rId10"/>
    <p:sldLayoutId id="2147487434" r:id="rId11"/>
    <p:sldLayoutId id="2147487435" r:id="rId12"/>
    <p:sldLayoutId id="2147487436" r:id="rId13"/>
    <p:sldLayoutId id="2147487437" r:id="rId14"/>
    <p:sldLayoutId id="214748743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71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40" r:id="rId1"/>
    <p:sldLayoutId id="2147487441" r:id="rId2"/>
    <p:sldLayoutId id="2147487442" r:id="rId3"/>
    <p:sldLayoutId id="2147487443" r:id="rId4"/>
    <p:sldLayoutId id="2147487444" r:id="rId5"/>
    <p:sldLayoutId id="2147487445" r:id="rId6"/>
    <p:sldLayoutId id="2147487446" r:id="rId7"/>
    <p:sldLayoutId id="2147487447" r:id="rId8"/>
    <p:sldLayoutId id="2147487448" r:id="rId9"/>
    <p:sldLayoutId id="2147487449" r:id="rId10"/>
    <p:sldLayoutId id="2147487450" r:id="rId11"/>
    <p:sldLayoutId id="2147487451" r:id="rId12"/>
    <p:sldLayoutId id="2147487452" r:id="rId13"/>
    <p:sldLayoutId id="2147487453" r:id="rId14"/>
    <p:sldLayoutId id="214748745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-74BpPhvTE" TargetMode="Externa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Georgia" panose="02040502050405020303" pitchFamily="18" charset="0"/>
              </a:rPr>
              <a:t>The eastern seaboard</a:t>
            </a:r>
            <a:endParaRPr lang="en-US" sz="2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Led by Pia </a:t>
            </a:r>
            <a:r>
              <a:rPr lang="en-US" dirty="0" err="1" smtClean="0"/>
              <a:t>Longinotti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3190614" y="4435977"/>
            <a:ext cx="5785435" cy="3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 Days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\\usb-fileserver\departments\EA\Marketing Team Documents\Kyle\Projects\F16\Recruitment PowerPoint\Updated Cover Photos\NYC_shutterstock_147954134 (1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991"/>
            <a:ext cx="9144000" cy="39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6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"/>
          <p:cNvSpPr>
            <a:spLocks noGrp="1"/>
          </p:cNvSpPr>
          <p:nvPr/>
        </p:nvSpPr>
        <p:spPr>
          <a:xfrm>
            <a:off x="228600" y="1733550"/>
            <a:ext cx="4038600" cy="2819400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200" b="1" dirty="0" smtClean="0">
                <a:solidFill>
                  <a:srgbClr val="262626"/>
                </a:solidFill>
              </a:rPr>
              <a:t>Group travel keeps tours affordable, allowing more students to see the world</a:t>
            </a:r>
          </a:p>
          <a:p>
            <a:pPr marL="171450" indent="-171450" eaLnBrk="1" hangingPunct="1">
              <a:lnSpc>
                <a:spcPts val="15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200" dirty="0" smtClean="0">
                <a:solidFill>
                  <a:srgbClr val="0D0D0D"/>
                </a:solidFill>
                <a:sym typeface="Arial" charset="0"/>
              </a:rPr>
              <a:t>Combined groups get the best value.</a:t>
            </a:r>
          </a:p>
          <a:p>
            <a:pPr marL="171450" indent="-171450" eaLnBrk="1" hangingPunct="1">
              <a:lnSpc>
                <a:spcPts val="15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200" dirty="0">
                <a:solidFill>
                  <a:srgbClr val="0D0D0D"/>
                </a:solidFill>
                <a:sym typeface="Arial" charset="0"/>
              </a:rPr>
              <a:t>Meet other students from around the country.</a:t>
            </a:r>
          </a:p>
          <a:p>
            <a:pPr marL="171450" indent="-171450" eaLnBrk="1" hangingPunct="1">
              <a:lnSpc>
                <a:spcPts val="15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200" dirty="0" smtClean="0">
                <a:solidFill>
                  <a:srgbClr val="0D0D0D"/>
                </a:solidFill>
                <a:sym typeface="Arial" charset="0"/>
              </a:rPr>
              <a:t>Tour choice and departure date flexibility to match with other groups.</a:t>
            </a:r>
          </a:p>
          <a:p>
            <a:pPr marL="171450" indent="-171450" eaLnBrk="1" hangingPunct="1">
              <a:lnSpc>
                <a:spcPts val="15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200" dirty="0" smtClean="0">
                <a:solidFill>
                  <a:srgbClr val="0D0D0D"/>
                </a:solidFill>
                <a:sym typeface="Arial" charset="0"/>
              </a:rPr>
              <a:t>Our travel window is:</a:t>
            </a:r>
            <a:r>
              <a:rPr lang="en-US" altLang="en-US" sz="1200" dirty="0" smtClean="0">
                <a:sym typeface="Arial" charset="0"/>
              </a:rPr>
              <a:t/>
            </a:r>
            <a:br>
              <a:rPr lang="en-US" altLang="en-US" sz="1200" dirty="0" smtClean="0">
                <a:sym typeface="Arial" charset="0"/>
              </a:rPr>
            </a:br>
            <a:r>
              <a:rPr lang="en-US" altLang="en-US" sz="1200" dirty="0" smtClean="0">
                <a:solidFill>
                  <a:srgbClr val="C00000"/>
                </a:solidFill>
                <a:sym typeface="Arial" charset="0"/>
              </a:rPr>
              <a:t>Thursday, June 14, 2018 to Monday, June 18, 2018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47675"/>
            <a:ext cx="3886200" cy="8382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ln>
                  <a:noFill/>
                </a:ln>
                <a:solidFill>
                  <a:srgbClr val="002B49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800" b="0" i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Why group travel?</a:t>
            </a:r>
            <a:endParaRPr lang="en-US" sz="2800" b="0" i="0" dirty="0">
              <a:solidFill>
                <a:schemeClr val="accent4">
                  <a:lumMod val="95000"/>
                  <a:lumOff val="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135255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39888" y="2955925"/>
            <a:ext cx="16383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accent4"/>
                </a:solidFill>
              </a:rPr>
              <a:t>Earliest potential </a:t>
            </a:r>
          </a:p>
          <a:p>
            <a:pPr>
              <a:defRPr/>
            </a:pPr>
            <a:r>
              <a:rPr lang="en-US" sz="1000" b="1" dirty="0">
                <a:solidFill>
                  <a:schemeClr val="accent4"/>
                </a:solidFill>
              </a:rPr>
              <a:t>departure date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27875" y="2952750"/>
            <a:ext cx="125571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accent4"/>
                </a:solidFill>
              </a:rPr>
              <a:t>Latest potential </a:t>
            </a:r>
          </a:p>
          <a:p>
            <a:pPr algn="r">
              <a:defRPr/>
            </a:pPr>
            <a:r>
              <a:rPr lang="en-US" sz="1000" b="1" dirty="0">
                <a:solidFill>
                  <a:schemeClr val="accent4"/>
                </a:solidFill>
              </a:rPr>
              <a:t>return date </a:t>
            </a:r>
          </a:p>
        </p:txBody>
      </p:sp>
      <p:sp>
        <p:nvSpPr>
          <p:cNvPr id="40964" name="TextBox 13"/>
          <p:cNvSpPr txBox="1">
            <a:spLocks noChangeArrowheads="1"/>
          </p:cNvSpPr>
          <p:nvPr/>
        </p:nvSpPr>
        <p:spPr bwMode="auto">
          <a:xfrm>
            <a:off x="1639888" y="3821113"/>
            <a:ext cx="16383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lnSpc>
                <a:spcPts val="1638"/>
              </a:lnSpc>
            </a:pPr>
            <a:r>
              <a:rPr lang="en-US" altLang="en-US" sz="1200" b="1" dirty="0" smtClean="0">
                <a:solidFill>
                  <a:srgbClr val="C00000"/>
                </a:solidFill>
                <a:sym typeface="Arial" panose="020B0604020202020204" pitchFamily="34" charset="0"/>
              </a:rPr>
              <a:t>Thursday</a:t>
            </a:r>
            <a:endParaRPr lang="en-US" altLang="en-US" sz="1200" b="1" dirty="0">
              <a:solidFill>
                <a:srgbClr val="C00000"/>
              </a:solidFill>
              <a:sym typeface="Arial" panose="020B0604020202020204" pitchFamily="34" charset="0"/>
            </a:endParaRPr>
          </a:p>
          <a:p>
            <a:pPr>
              <a:lnSpc>
                <a:spcPts val="1638"/>
              </a:lnSpc>
            </a:pPr>
            <a:r>
              <a:rPr lang="en-US" altLang="en-US" sz="1200" b="1" dirty="0" smtClean="0">
                <a:solidFill>
                  <a:srgbClr val="C00000"/>
                </a:solidFill>
                <a:sym typeface="Arial" panose="020B0604020202020204" pitchFamily="34" charset="0"/>
              </a:rPr>
              <a:t>June 14, 2018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838" y="3451225"/>
            <a:ext cx="12287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4"/>
                </a:solidFill>
              </a:rPr>
              <a:t>Travel Window</a:t>
            </a:r>
          </a:p>
        </p:txBody>
      </p:sp>
      <p:sp>
        <p:nvSpPr>
          <p:cNvPr id="40966" name="Title 1"/>
          <p:cNvSpPr txBox="1">
            <a:spLocks/>
          </p:cNvSpPr>
          <p:nvPr/>
        </p:nvSpPr>
        <p:spPr bwMode="auto">
          <a:xfrm>
            <a:off x="371475" y="447675"/>
            <a:ext cx="617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2800">
                <a:solidFill>
                  <a:srgbClr val="0D0D0D"/>
                </a:solidFill>
                <a:latin typeface="Georgia" panose="02040502050405020303" pitchFamily="18" charset="0"/>
              </a:rPr>
              <a:t>Our travel window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135255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 bwMode="auto">
          <a:xfrm>
            <a:off x="1685925" y="3416300"/>
            <a:ext cx="6615113" cy="347663"/>
          </a:xfrm>
          <a:prstGeom prst="rect">
            <a:avLst/>
          </a:prstGeom>
          <a:pattFill prst="ltDnDiag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969" name="Rectangle 4"/>
          <p:cNvSpPr>
            <a:spLocks noChangeArrowheads="1"/>
          </p:cNvSpPr>
          <p:nvPr/>
        </p:nvSpPr>
        <p:spPr bwMode="auto">
          <a:xfrm>
            <a:off x="371475" y="1592263"/>
            <a:ext cx="6756400" cy="9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lnSpc>
                <a:spcPts val="1738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Blocking off a travel window for your tour lets us book every aspect of your group’s itinerary—like flights, accommodations, site visits, and more—so that your travel experience is seamless and affordable</a:t>
            </a:r>
            <a:r>
              <a:rPr lang="en-US" altLang="en-US" sz="1200" dirty="0" smtClean="0">
                <a:solidFill>
                  <a:srgbClr val="000000"/>
                </a:solidFill>
              </a:rPr>
              <a:t>.</a:t>
            </a:r>
            <a:r>
              <a:rPr lang="en-US" altLang="en-US" sz="1200" b="1" dirty="0">
                <a:solidFill>
                  <a:srgbClr val="000000"/>
                </a:solidFill>
              </a:rPr>
              <a:t/>
            </a:r>
            <a:br>
              <a:rPr lang="en-US" altLang="en-US" sz="1200" b="1" dirty="0">
                <a:solidFill>
                  <a:srgbClr val="000000"/>
                </a:solidFill>
              </a:rPr>
            </a:b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0970" name="TextBox 13"/>
          <p:cNvSpPr txBox="1">
            <a:spLocks noChangeArrowheads="1"/>
          </p:cNvSpPr>
          <p:nvPr/>
        </p:nvSpPr>
        <p:spPr bwMode="auto">
          <a:xfrm>
            <a:off x="6746875" y="3821113"/>
            <a:ext cx="16383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ts val="1638"/>
              </a:lnSpc>
            </a:pPr>
            <a:r>
              <a:rPr lang="en-US" altLang="en-US" sz="1200" b="1" dirty="0" smtClean="0">
                <a:solidFill>
                  <a:srgbClr val="C00000"/>
                </a:solidFill>
                <a:sym typeface="Arial" panose="020B0604020202020204" pitchFamily="34" charset="0"/>
              </a:rPr>
              <a:t>Tuesday </a:t>
            </a:r>
            <a:endParaRPr lang="en-US" altLang="en-US" sz="1200" b="1" dirty="0">
              <a:solidFill>
                <a:srgbClr val="C00000"/>
              </a:solidFill>
              <a:sym typeface="Arial" panose="020B0604020202020204" pitchFamily="34" charset="0"/>
            </a:endParaRPr>
          </a:p>
          <a:p>
            <a:pPr algn="r">
              <a:lnSpc>
                <a:spcPts val="1638"/>
              </a:lnSpc>
            </a:pPr>
            <a:r>
              <a:rPr lang="en-US" altLang="en-US" sz="1200" b="1" dirty="0" smtClean="0">
                <a:solidFill>
                  <a:srgbClr val="C00000"/>
                </a:solidFill>
                <a:sym typeface="Arial" panose="020B0604020202020204" pitchFamily="34" charset="0"/>
              </a:rPr>
              <a:t>June 26, 2018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 txBox="1">
            <a:spLocks/>
          </p:cNvSpPr>
          <p:nvPr/>
        </p:nvSpPr>
        <p:spPr bwMode="auto">
          <a:xfrm>
            <a:off x="312738" y="514350"/>
            <a:ext cx="3514725" cy="869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alt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Georgia" charset="0"/>
              </a:rPr>
              <a:t>What are you responsible for?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1733550"/>
            <a:ext cx="457200" cy="0"/>
          </a:xfrm>
          <a:prstGeom prst="line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9"/>
          <p:cNvSpPr>
            <a:spLocks noGrp="1"/>
          </p:cNvSpPr>
          <p:nvPr/>
        </p:nvSpPr>
        <p:spPr bwMode="auto">
          <a:xfrm>
            <a:off x="304800" y="2038350"/>
            <a:ext cx="3065463" cy="1295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143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Spending money</a:t>
            </a:r>
          </a:p>
          <a:p>
            <a:pPr lvl="1" eaLnBrk="1" hangingPunct="1">
              <a:lnSpc>
                <a:spcPts val="1638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200" dirty="0" smtClean="0">
                <a:solidFill>
                  <a:schemeClr val="accent4"/>
                </a:solidFill>
                <a:sym typeface="Arial" charset="0"/>
              </a:rPr>
              <a:t>For free time activities, souvenirs, lunches and snacks.</a:t>
            </a:r>
            <a:endParaRPr lang="en-US" altLang="en-US" sz="1200" b="1" dirty="0" smtClean="0">
              <a:solidFill>
                <a:schemeClr val="accent4"/>
              </a:solidFill>
            </a:endParaRPr>
          </a:p>
          <a:p>
            <a:pPr eaLnBrk="1" hangingPunct="1">
              <a:lnSpc>
                <a:spcPts val="1638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altLang="en-US" sz="1200" dirty="0" smtClean="0">
              <a:solidFill>
                <a:schemeClr val="accent4">
                  <a:lumMod val="95000"/>
                  <a:lumOff val="5000"/>
                </a:schemeClr>
              </a:solidFill>
              <a:sym typeface="Arial" charset="0"/>
            </a:endParaRPr>
          </a:p>
        </p:txBody>
      </p:sp>
      <p:sp>
        <p:nvSpPr>
          <p:cNvPr id="11" name="Content Placeholder 9"/>
          <p:cNvSpPr>
            <a:spLocks noGrp="1"/>
          </p:cNvSpPr>
          <p:nvPr/>
        </p:nvSpPr>
        <p:spPr bwMode="auto">
          <a:xfrm>
            <a:off x="312738" y="2952750"/>
            <a:ext cx="3421062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143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638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Baggage fees</a:t>
            </a:r>
          </a:p>
          <a:p>
            <a:pPr lvl="1" eaLnBrk="1" hangingPunct="1">
              <a:lnSpc>
                <a:spcPts val="1638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200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Arial" charset="0"/>
              </a:rPr>
              <a:t>We highly recommend using a carry-  on while traveling. Those checking        a bag will be subject to airline fees. </a:t>
            </a:r>
          </a:p>
          <a:p>
            <a:pPr eaLnBrk="1" hangingPunct="1">
              <a:lnSpc>
                <a:spcPts val="1638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altLang="en-US" sz="1200" dirty="0" smtClean="0">
              <a:solidFill>
                <a:schemeClr val="accent4">
                  <a:lumMod val="95000"/>
                  <a:lumOff val="5000"/>
                </a:schemeClr>
              </a:solidFill>
              <a:sym typeface="Arial" charset="0"/>
            </a:endParaRPr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304800" y="4095750"/>
            <a:ext cx="1828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b="1" dirty="0" smtClean="0">
                <a:solidFill>
                  <a:schemeClr val="accent4"/>
                </a:solidFill>
              </a:rPr>
              <a:t>Protection Plans</a:t>
            </a:r>
            <a:endParaRPr lang="en-US" altLang="en-US" sz="1200" b="1" dirty="0" smtClean="0">
              <a:solidFill>
                <a:schemeClr val="accent4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7838"/>
            <a:ext cx="502602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7975" y="449263"/>
            <a:ext cx="3886200" cy="8382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ln>
                  <a:noFill/>
                </a:ln>
                <a:solidFill>
                  <a:srgbClr val="002B49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800" b="0" i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Your Giving </a:t>
            </a:r>
            <a:r>
              <a:rPr lang="en-US" sz="2800" b="0" i="0" dirty="0">
                <a:solidFill>
                  <a:schemeClr val="accent4">
                    <a:lumMod val="95000"/>
                    <a:lumOff val="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</a:t>
            </a:r>
            <a:r>
              <a:rPr lang="en-US" sz="2800" b="0" i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age</a:t>
            </a:r>
            <a:endParaRPr lang="en-US" sz="2800" b="0" i="0" dirty="0">
              <a:solidFill>
                <a:schemeClr val="accent4">
                  <a:lumMod val="95000"/>
                  <a:lumOff val="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35255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1625" y="1654175"/>
            <a:ext cx="3438525" cy="500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en-US" sz="1200" b="1" dirty="0">
                <a:solidFill>
                  <a:schemeClr val="accent4"/>
                </a:solidFill>
                <a:cs typeface="Arial" panose="020B0604020202020204" pitchFamily="34" charset="0"/>
              </a:rPr>
              <a:t>A quick and easy way to ask family or friends to contribute to your tour payments</a:t>
            </a:r>
            <a:endParaRPr lang="en-US" altLang="en-US" sz="1200" dirty="0" smtClean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301625" y="2844800"/>
            <a:ext cx="31432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lnSpc>
                <a:spcPts val="1838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200">
                <a:solidFill>
                  <a:srgbClr val="000000"/>
                </a:solidFill>
                <a:sym typeface="Arial Bold" panose="020B0704020202020204" pitchFamily="34" charset="0"/>
              </a:rPr>
              <a:t>Share your Giving Page (located on your personal EF website) on social media or via email with anyone you'd like to ask for donations</a:t>
            </a:r>
          </a:p>
          <a:p>
            <a:pPr>
              <a:lnSpc>
                <a:spcPts val="1838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200">
              <a:solidFill>
                <a:srgbClr val="000000"/>
              </a:solidFill>
              <a:sym typeface="Arial Bold" panose="020B0704020202020204" pitchFamily="34" charset="0"/>
            </a:endParaRPr>
          </a:p>
          <a:p>
            <a:pPr>
              <a:lnSpc>
                <a:spcPts val="1838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200">
                <a:solidFill>
                  <a:srgbClr val="000000"/>
                </a:solidFill>
                <a:sym typeface="Arial Bold" panose="020B0704020202020204" pitchFamily="34" charset="0"/>
              </a:rPr>
              <a:t>All contributions will be automatically applied to your balance</a:t>
            </a:r>
            <a:endParaRPr lang="en-US" altLang="en-US" sz="12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01625" y="2430463"/>
            <a:ext cx="3438525" cy="303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en-US" sz="13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How it works</a:t>
            </a:r>
            <a:endParaRPr lang="en-US" altLang="en-US" sz="1300" dirty="0" smtClean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 txBox="1">
            <a:spLocks/>
          </p:cNvSpPr>
          <p:nvPr/>
        </p:nvSpPr>
        <p:spPr bwMode="auto">
          <a:xfrm>
            <a:off x="295275" y="442913"/>
            <a:ext cx="58769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2800">
                <a:solidFill>
                  <a:srgbClr val="0D0D0D"/>
                </a:solidFill>
                <a:latin typeface="Georgia" panose="02040502050405020303" pitchFamily="18" charset="0"/>
              </a:rPr>
              <a:t>Protection Plans </a:t>
            </a:r>
            <a:endParaRPr lang="en-US" altLang="en-US" sz="280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27635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96000" y="500063"/>
            <a:ext cx="2667000" cy="434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740" dirty="0" smtClean="0">
                <a:solidFill>
                  <a:srgbClr val="000000"/>
                </a:solidFill>
              </a:rPr>
              <a:t>*</a:t>
            </a:r>
            <a:r>
              <a:rPr lang="en-US" altLang="en-US" sz="740" dirty="0" smtClean="0">
                <a:solidFill>
                  <a:srgbClr val="000000"/>
                </a:solidFill>
                <a:sym typeface="Arial" panose="020B0604020202020204" pitchFamily="34" charset="0"/>
              </a:rPr>
              <a:t>Maximum refund does not include your Protection Plan fees or any Non-Refundable fees. You can find all the details of both plans on pg. 20 of your Enrollment Guide.</a:t>
            </a:r>
            <a:r>
              <a:rPr lang="en-US" altLang="en-US" sz="74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295275" y="1557338"/>
            <a:ext cx="5038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lnSpc>
                <a:spcPts val="1538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altLang="en-US" sz="1200" b="1">
                <a:solidFill>
                  <a:srgbClr val="0D0D0D"/>
                </a:solidFill>
              </a:rPr>
              <a:t>Protect your investment against the unexpected. If you’re unable to go on tour for any reason, EF’s protection plans provide you with a maximum refund.*</a:t>
            </a: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2438400" y="2447925"/>
            <a:ext cx="350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altLang="en-US" sz="1200" b="1">
                <a:solidFill>
                  <a:srgbClr val="262626"/>
                </a:solidFill>
              </a:rPr>
              <a:t>Anytime Protection Plan</a:t>
            </a:r>
            <a:endParaRPr lang="en-US" altLang="en-US" sz="1200">
              <a:solidFill>
                <a:srgbClr val="26262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2779713"/>
            <a:ext cx="2895600" cy="1831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10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For protection up until the moment you leave and total peace of mind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10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Only $179 (added to overall tour cost)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10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Cancel for any reason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100" b="1" u="sng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Cancel at any time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10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Maximum refund*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10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Rolls into your payment plan</a:t>
            </a:r>
          </a:p>
        </p:txBody>
      </p:sp>
      <p:sp>
        <p:nvSpPr>
          <p:cNvPr id="47112" name="Rectangle 4"/>
          <p:cNvSpPr>
            <a:spLocks noChangeArrowheads="1"/>
          </p:cNvSpPr>
          <p:nvPr/>
        </p:nvSpPr>
        <p:spPr bwMode="auto">
          <a:xfrm>
            <a:off x="5486400" y="2447925"/>
            <a:ext cx="350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altLang="en-US" sz="1200" b="1">
                <a:solidFill>
                  <a:srgbClr val="262626"/>
                </a:solidFill>
              </a:rPr>
              <a:t>Basic Protection Plan</a:t>
            </a:r>
            <a:endParaRPr lang="en-US" altLang="en-US" sz="1200">
              <a:solidFill>
                <a:srgbClr val="26262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779713"/>
            <a:ext cx="3276600" cy="1679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10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Our base plan and essential trip </a:t>
            </a:r>
            <a:r>
              <a:rPr lang="en-US" sz="1100" kern="0" dirty="0" smtClean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protection</a:t>
            </a:r>
            <a:endParaRPr lang="en-US" sz="1100" kern="0" dirty="0">
              <a:solidFill>
                <a:srgbClr val="262626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10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Only $129 (added to overall tour cost)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10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Cancel for any reason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100" b="1" u="sng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Cancel up to 45 days before departure 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10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Maximum refund*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10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Rolls into your payment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3200400" y="2028825"/>
            <a:ext cx="2420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altLang="en-US" sz="1200" b="1">
                <a:solidFill>
                  <a:srgbClr val="262626"/>
                </a:solidFill>
              </a:rPr>
              <a:t>Automatic Payment Plan (free)</a:t>
            </a:r>
            <a:endParaRPr lang="en-US" altLang="en-US" sz="1200">
              <a:solidFill>
                <a:srgbClr val="26262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2419350"/>
            <a:ext cx="2590800" cy="2306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5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Make payments monthly on a preferred date or bi-weekly on a preferred weekday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5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Payments are automatically deducted from your bank account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5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Payment methods accepted: checking account, ATM/debit card or personal checks</a:t>
            </a:r>
            <a:endParaRPr lang="en-US" sz="1050" b="1" kern="0" dirty="0">
              <a:solidFill>
                <a:srgbClr val="262626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5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Final payment extended up to one month before your tour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sz="1050" kern="0" dirty="0">
              <a:solidFill>
                <a:srgbClr val="26262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172200" y="2035175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altLang="en-US" sz="1200" b="1">
                <a:solidFill>
                  <a:srgbClr val="262626"/>
                </a:solidFill>
              </a:rPr>
              <a:t>Manual Payment Plan ($40 fee)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2200" y="2427288"/>
            <a:ext cx="2603500" cy="2144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5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Receive invoices and make payments in less frequent installments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5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Payment methods accepted: Visa or MasterCard, ATM/debit card or personal checks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5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Accounts must have $350 total paid 30 days after enrollment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5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Final payment deadline is 110 days before your tour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sz="1050" kern="0" dirty="0">
              <a:solidFill>
                <a:srgbClr val="26262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381000" y="2028825"/>
            <a:ext cx="2390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altLang="en-US" sz="1200" b="1">
                <a:solidFill>
                  <a:srgbClr val="262626"/>
                </a:solidFill>
              </a:rPr>
              <a:t>Pay in full at enrollment (free)</a:t>
            </a:r>
            <a:endParaRPr lang="en-US" altLang="en-US" sz="1200">
              <a:solidFill>
                <a:srgbClr val="26262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419350"/>
            <a:ext cx="2438400" cy="100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5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Pay the entire balance at the time you enroll</a:t>
            </a: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050" kern="0" dirty="0">
                <a:solidFill>
                  <a:srgbClr val="262626"/>
                </a:solidFill>
                <a:latin typeface="Arial" charset="0"/>
                <a:ea typeface="ＭＳ Ｐゴシック" charset="0"/>
                <a:cs typeface="Arial" charset="0"/>
              </a:rPr>
              <a:t>Payment methods accepted: Visa or MasterCard, ATM/debit card or personal checks</a:t>
            </a:r>
          </a:p>
        </p:txBody>
      </p:sp>
      <p:grpSp>
        <p:nvGrpSpPr>
          <p:cNvPr id="49160" name="Group 3"/>
          <p:cNvGrpSpPr>
            <a:grpSpLocks/>
          </p:cNvGrpSpPr>
          <p:nvPr/>
        </p:nvGrpSpPr>
        <p:grpSpPr bwMode="auto">
          <a:xfrm>
            <a:off x="1412875" y="1504950"/>
            <a:ext cx="327025" cy="327025"/>
            <a:chOff x="1391165" y="1730599"/>
            <a:chExt cx="326969" cy="326968"/>
          </a:xfrm>
        </p:grpSpPr>
        <p:sp>
          <p:nvSpPr>
            <p:cNvPr id="2" name="Oval 1"/>
            <p:cNvSpPr/>
            <p:nvPr/>
          </p:nvSpPr>
          <p:spPr bwMode="auto">
            <a:xfrm>
              <a:off x="1391165" y="1730599"/>
              <a:ext cx="326969" cy="326968"/>
            </a:xfrm>
            <a:prstGeom prst="ellipse">
              <a:avLst/>
            </a:prstGeom>
            <a:noFill/>
            <a:ln w="9525" cap="flat" cmpd="sng" algn="ctr">
              <a:solidFill>
                <a:schemeClr val="accent4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293D"/>
                </a:solidFill>
              </a:endParaRPr>
            </a:p>
          </p:txBody>
        </p:sp>
        <p:sp>
          <p:nvSpPr>
            <p:cNvPr id="59411" name="Rectangle 3"/>
            <p:cNvSpPr>
              <a:spLocks noChangeArrowheads="1"/>
            </p:cNvSpPr>
            <p:nvPr/>
          </p:nvSpPr>
          <p:spPr bwMode="auto">
            <a:xfrm>
              <a:off x="1430846" y="1767106"/>
              <a:ext cx="247608" cy="2539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US" altLang="en-US" sz="1050" dirty="0" smtClean="0">
                  <a:solidFill>
                    <a:srgbClr val="262626"/>
                  </a:solidFill>
                </a:rPr>
                <a:t>1</a:t>
              </a:r>
              <a:endParaRPr lang="en-US" altLang="en-US" sz="1050" dirty="0" smtClean="0">
                <a:solidFill>
                  <a:srgbClr val="00293D"/>
                </a:solidFill>
              </a:endParaRPr>
            </a:p>
          </p:txBody>
        </p:sp>
      </p:grpSp>
      <p:grpSp>
        <p:nvGrpSpPr>
          <p:cNvPr id="49161" name="Group 6"/>
          <p:cNvGrpSpPr>
            <a:grpSpLocks/>
          </p:cNvGrpSpPr>
          <p:nvPr/>
        </p:nvGrpSpPr>
        <p:grpSpPr bwMode="auto">
          <a:xfrm>
            <a:off x="4248150" y="1504950"/>
            <a:ext cx="327025" cy="327025"/>
            <a:chOff x="4191000" y="1726939"/>
            <a:chExt cx="326969" cy="326968"/>
          </a:xfrm>
        </p:grpSpPr>
        <p:sp>
          <p:nvSpPr>
            <p:cNvPr id="23" name="Oval 22"/>
            <p:cNvSpPr/>
            <p:nvPr/>
          </p:nvSpPr>
          <p:spPr bwMode="auto">
            <a:xfrm>
              <a:off x="4191000" y="1726939"/>
              <a:ext cx="326969" cy="326968"/>
            </a:xfrm>
            <a:prstGeom prst="ellipse">
              <a:avLst/>
            </a:prstGeom>
            <a:noFill/>
            <a:ln w="9525" cap="flat" cmpd="sng" algn="ctr">
              <a:solidFill>
                <a:schemeClr val="accent4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293D"/>
                </a:solidFill>
              </a:endParaRPr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4230681" y="1763446"/>
              <a:ext cx="247608" cy="2539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US" altLang="en-US" sz="1050" dirty="0" smtClean="0">
                  <a:solidFill>
                    <a:srgbClr val="262626"/>
                  </a:solidFill>
                </a:rPr>
                <a:t>2</a:t>
              </a:r>
              <a:endParaRPr lang="en-US" altLang="en-US" sz="1050" dirty="0" smtClean="0">
                <a:solidFill>
                  <a:srgbClr val="00293D"/>
                </a:solidFill>
              </a:endParaRPr>
            </a:p>
          </p:txBody>
        </p:sp>
      </p:grpSp>
      <p:grpSp>
        <p:nvGrpSpPr>
          <p:cNvPr id="49162" name="Group 4"/>
          <p:cNvGrpSpPr>
            <a:grpSpLocks/>
          </p:cNvGrpSpPr>
          <p:nvPr/>
        </p:nvGrpSpPr>
        <p:grpSpPr bwMode="auto">
          <a:xfrm>
            <a:off x="7227888" y="1504950"/>
            <a:ext cx="327025" cy="327025"/>
            <a:chOff x="6990835" y="1726939"/>
            <a:chExt cx="326969" cy="326968"/>
          </a:xfrm>
        </p:grpSpPr>
        <p:sp>
          <p:nvSpPr>
            <p:cNvPr id="25" name="Oval 24"/>
            <p:cNvSpPr/>
            <p:nvPr/>
          </p:nvSpPr>
          <p:spPr bwMode="auto">
            <a:xfrm>
              <a:off x="6990835" y="1726939"/>
              <a:ext cx="326969" cy="326968"/>
            </a:xfrm>
            <a:prstGeom prst="ellipse">
              <a:avLst/>
            </a:prstGeom>
            <a:noFill/>
            <a:ln w="9525" cap="flat" cmpd="sng" algn="ctr">
              <a:solidFill>
                <a:schemeClr val="accent4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293D"/>
                </a:solidFill>
              </a:endParaRPr>
            </a:p>
          </p:txBody>
        </p:sp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7030515" y="1763446"/>
              <a:ext cx="247608" cy="25395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US" altLang="en-US" sz="1050" dirty="0" smtClean="0">
                  <a:solidFill>
                    <a:srgbClr val="262626"/>
                  </a:solidFill>
                </a:rPr>
                <a:t>3</a:t>
              </a:r>
              <a:endParaRPr lang="en-US" altLang="en-US" sz="1050" dirty="0" smtClean="0">
                <a:solidFill>
                  <a:srgbClr val="00293D"/>
                </a:solidFill>
              </a:endParaRPr>
            </a:p>
          </p:txBody>
        </p:sp>
      </p:grpSp>
      <p:sp>
        <p:nvSpPr>
          <p:cNvPr id="49163" name="Title 1"/>
          <p:cNvSpPr txBox="1">
            <a:spLocks/>
          </p:cNvSpPr>
          <p:nvPr/>
        </p:nvSpPr>
        <p:spPr bwMode="auto">
          <a:xfrm>
            <a:off x="1208088" y="319088"/>
            <a:ext cx="64055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>
                <a:solidFill>
                  <a:srgbClr val="0D0D0D"/>
                </a:solidFill>
                <a:latin typeface="Georgia" panose="02040502050405020303" pitchFamily="18" charset="0"/>
              </a:rPr>
              <a:t>Payment options</a:t>
            </a:r>
            <a:endParaRPr lang="en-US" altLang="en-US" sz="280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78063" y="1017588"/>
            <a:ext cx="4267200" cy="0"/>
          </a:xfrm>
          <a:prstGeom prst="line">
            <a:avLst/>
          </a:prstGeom>
          <a:ln w="6350">
            <a:solidFill>
              <a:schemeClr val="bg1">
                <a:lumMod val="50000"/>
                <a:alpha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/>
          <p:cNvSpPr>
            <a:spLocks noChangeArrowheads="1"/>
          </p:cNvSpPr>
          <p:nvPr/>
        </p:nvSpPr>
        <p:spPr bwMode="auto">
          <a:xfrm>
            <a:off x="303213" y="1727200"/>
            <a:ext cx="21431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altLang="en-US" sz="1300" b="1">
                <a:solidFill>
                  <a:srgbClr val="0D0D0D"/>
                </a:solidFill>
              </a:rPr>
              <a:t>Program price includes:</a:t>
            </a:r>
            <a:endParaRPr lang="en-US" altLang="en-US" sz="1300">
              <a:solidFill>
                <a:srgbClr val="0D0D0D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04800" y="447675"/>
            <a:ext cx="3886200" cy="8382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ln>
                  <a:noFill/>
                </a:ln>
                <a:solidFill>
                  <a:srgbClr val="002B49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800" b="0" i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Everything you get</a:t>
            </a:r>
            <a:endParaRPr lang="en-US" sz="2800" b="0" i="0" dirty="0">
              <a:solidFill>
                <a:schemeClr val="accent4">
                  <a:lumMod val="95000"/>
                  <a:lumOff val="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81000" y="135255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6069013" y="1830388"/>
            <a:ext cx="2389187" cy="253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D0D0D"/>
                </a:solidFill>
                <a:sym typeface="Arial" panose="020B0604020202020204" pitchFamily="34" charset="0"/>
              </a:rPr>
              <a:t>Travel gear</a:t>
            </a:r>
          </a:p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D0D0D"/>
                </a:solidFill>
                <a:sym typeface="Arial" panose="020B0604020202020204" pitchFamily="34" charset="0"/>
              </a:rPr>
              <a:t>Traveler Support Team</a:t>
            </a:r>
          </a:p>
          <a:p>
            <a:pPr>
              <a:lnSpc>
                <a:spcPct val="150000"/>
              </a:lnSpc>
            </a:pPr>
            <a:r>
              <a:rPr lang="en-US" altLang="en-US" sz="1200" dirty="0">
                <a:solidFill>
                  <a:srgbClr val="0D0D0D"/>
                </a:solidFill>
                <a:sym typeface="Arial" panose="020B0604020202020204" pitchFamily="34" charset="0"/>
              </a:rPr>
              <a:t>Illness and Accident Coverage</a:t>
            </a:r>
          </a:p>
          <a:p>
            <a:pPr eaLnBrk="1">
              <a:lnSpc>
                <a:spcPct val="150000"/>
              </a:lnSpc>
            </a:pPr>
            <a:r>
              <a:rPr lang="en-US" altLang="en-US" sz="1200" dirty="0">
                <a:solidFill>
                  <a:srgbClr val="0D0D0D"/>
                </a:solidFill>
                <a:sym typeface="Arial" panose="020B0604020202020204" pitchFamily="34" charset="0"/>
              </a:rPr>
              <a:t>24-hour emergency assistance</a:t>
            </a:r>
          </a:p>
          <a:p>
            <a:pPr eaLnBrk="1">
              <a:lnSpc>
                <a:spcPct val="150000"/>
              </a:lnSpc>
            </a:pPr>
            <a:r>
              <a:rPr lang="en-US" altLang="en-US" sz="1200" dirty="0">
                <a:solidFill>
                  <a:srgbClr val="0D0D0D"/>
                </a:solidFill>
                <a:sym typeface="Arial" panose="020B0604020202020204" pitchFamily="34" charset="0"/>
              </a:rPr>
              <a:t>All gratuities</a:t>
            </a:r>
          </a:p>
          <a:p>
            <a:pPr eaLnBrk="1">
              <a:lnSpc>
                <a:spcPts val="538"/>
              </a:lnSpc>
            </a:pPr>
            <a:endParaRPr lang="en-US" altLang="en-US" sz="1200" dirty="0">
              <a:solidFill>
                <a:srgbClr val="0D0D0D"/>
              </a:solidFill>
              <a:sym typeface="Arial" panose="020B0604020202020204" pitchFamily="34" charset="0"/>
            </a:endParaRPr>
          </a:p>
          <a:p>
            <a:pPr eaLnBrk="1">
              <a:lnSpc>
                <a:spcPts val="538"/>
              </a:lnSpc>
            </a:pPr>
            <a:endParaRPr lang="en-US" altLang="en-US" sz="1200" dirty="0">
              <a:solidFill>
                <a:srgbClr val="0D0D0D"/>
              </a:solidFill>
              <a:sym typeface="Arial" panose="020B0604020202020204" pitchFamily="34" charset="0"/>
            </a:endParaRPr>
          </a:p>
          <a:p>
            <a:pPr eaLnBrk="1">
              <a:lnSpc>
                <a:spcPts val="1538"/>
              </a:lnSpc>
            </a:pPr>
            <a:r>
              <a:rPr lang="en-US" altLang="en-US" sz="1200" dirty="0">
                <a:solidFill>
                  <a:srgbClr val="0D0D0D"/>
                </a:solidFill>
                <a:sym typeface="Arial" panose="020B0604020202020204" pitchFamily="34" charset="0"/>
              </a:rPr>
              <a:t>Giving page</a:t>
            </a:r>
          </a:p>
          <a:p>
            <a:pPr eaLnBrk="1">
              <a:lnSpc>
                <a:spcPct val="150000"/>
              </a:lnSpc>
            </a:pPr>
            <a:endParaRPr lang="en-US" altLang="en-US" sz="1200" dirty="0">
              <a:solidFill>
                <a:srgbClr val="0D0D0D"/>
              </a:solidFill>
              <a:sym typeface="Arial" panose="020B0604020202020204" pitchFamily="34" charset="0"/>
            </a:endParaRPr>
          </a:p>
          <a:p>
            <a:pPr eaLnBrk="1">
              <a:lnSpc>
                <a:spcPct val="150000"/>
              </a:lnSpc>
            </a:pPr>
            <a:endParaRPr lang="en-US" altLang="en-US" sz="1200" dirty="0">
              <a:solidFill>
                <a:srgbClr val="0D0D0D"/>
              </a:solidFill>
              <a:sym typeface="Arial" panose="020B0604020202020204" pitchFamily="34" charset="0"/>
            </a:endParaRPr>
          </a:p>
          <a:p>
            <a:pPr eaLnBrk="1">
              <a:lnSpc>
                <a:spcPts val="638"/>
              </a:lnSpc>
            </a:pPr>
            <a:endParaRPr lang="en-US" altLang="en-US" sz="1200" dirty="0">
              <a:solidFill>
                <a:srgbClr val="FFFFFF"/>
              </a:solidFill>
              <a:sym typeface="Arial" panose="020B0604020202020204" pitchFamily="34" charset="0"/>
            </a:endParaRPr>
          </a:p>
          <a:p>
            <a:pPr eaLnBrk="1">
              <a:lnSpc>
                <a:spcPts val="738"/>
              </a:lnSpc>
            </a:pPr>
            <a:endParaRPr lang="en-US" altLang="en-US" sz="1200" dirty="0">
              <a:solidFill>
                <a:srgbClr val="C00000"/>
              </a:solidFill>
              <a:sym typeface="Arial" panose="020B0604020202020204" pitchFamily="34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2819400" y="1830388"/>
            <a:ext cx="29019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en-US" sz="1200" dirty="0" smtClean="0">
                <a:solidFill>
                  <a:srgbClr val="0D0D0D"/>
                </a:solidFill>
                <a:sym typeface="Arial" charset="0"/>
              </a:rPr>
              <a:t>Round-trip </a:t>
            </a:r>
            <a:r>
              <a:rPr lang="en-US" altLang="en-US" sz="1200" dirty="0" smtClean="0">
                <a:solidFill>
                  <a:srgbClr val="0D0D0D"/>
                </a:solidFill>
                <a:sym typeface="Arial" charset="0"/>
              </a:rPr>
              <a:t>airfare (+ Free travel day)</a:t>
            </a:r>
            <a:endParaRPr lang="en-US" altLang="en-US" sz="1200" dirty="0" smtClean="0">
              <a:solidFill>
                <a:srgbClr val="0D0D0D"/>
              </a:solidFill>
              <a:sym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 smtClean="0">
                <a:solidFill>
                  <a:srgbClr val="0D0D0D"/>
                </a:solidFill>
                <a:sym typeface="Arial" charset="0"/>
              </a:rPr>
              <a:t>On-tour transportation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 smtClean="0">
                <a:solidFill>
                  <a:srgbClr val="0D0D0D"/>
                </a:solidFill>
                <a:sym typeface="Arial" charset="0"/>
              </a:rPr>
              <a:t>Safe, quality hotel rooms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 smtClean="0">
                <a:solidFill>
                  <a:schemeClr val="accent4"/>
                </a:solidFill>
                <a:sym typeface="Arial" charset="0"/>
              </a:rPr>
              <a:t>Breakfast and </a:t>
            </a:r>
            <a:r>
              <a:rPr lang="en-US" altLang="en-US" sz="1200" dirty="0" smtClean="0">
                <a:solidFill>
                  <a:srgbClr val="0D0D0D"/>
                </a:solidFill>
                <a:sym typeface="Arial" charset="0"/>
              </a:rPr>
              <a:t>dinner daily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 smtClean="0">
                <a:solidFill>
                  <a:srgbClr val="0D0D0D"/>
                </a:solidFill>
                <a:sym typeface="Arial" charset="0"/>
              </a:rPr>
              <a:t>Full-time Tour Director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 smtClean="0">
                <a:solidFill>
                  <a:srgbClr val="0D0D0D"/>
                </a:solidFill>
                <a:sym typeface="Arial" charset="0"/>
              </a:rPr>
              <a:t>Guided tours and activities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1200" dirty="0" smtClean="0">
                <a:solidFill>
                  <a:srgbClr val="0D0D0D"/>
                </a:solidFill>
                <a:sym typeface="Arial" charset="0"/>
              </a:rPr>
              <a:t>Professional overnight security</a:t>
            </a:r>
          </a:p>
        </p:txBody>
      </p:sp>
      <p:pic>
        <p:nvPicPr>
          <p:cNvPr id="512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903413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173288"/>
            <a:ext cx="260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2433638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2722563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008313"/>
            <a:ext cx="2714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3278188"/>
            <a:ext cx="265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354965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908175"/>
            <a:ext cx="2698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178050"/>
            <a:ext cx="2698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452688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728913"/>
            <a:ext cx="2587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2998788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299466"/>
            <a:ext cx="2555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 txBox="1">
            <a:spLocks/>
          </p:cNvSpPr>
          <p:nvPr/>
        </p:nvSpPr>
        <p:spPr bwMode="auto">
          <a:xfrm>
            <a:off x="319088" y="442913"/>
            <a:ext cx="3819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2800">
                <a:solidFill>
                  <a:srgbClr val="0D0D0D"/>
                </a:solidFill>
                <a:latin typeface="Georgia" panose="02040502050405020303" pitchFamily="18" charset="0"/>
              </a:rPr>
              <a:t>Paying for your tour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127635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293688" y="1514475"/>
            <a:ext cx="37449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altLang="en-US" sz="1200" b="1">
                <a:solidFill>
                  <a:srgbClr val="0D0D0D"/>
                </a:solidFill>
              </a:rPr>
              <a:t>Educational travel at the guaranteed lowest price</a:t>
            </a:r>
            <a:endParaRPr lang="en-US" altLang="en-US" sz="1200">
              <a:solidFill>
                <a:srgbClr val="0D0D0D"/>
              </a:solidFill>
            </a:endParaRPr>
          </a:p>
        </p:txBody>
      </p:sp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3581400" y="2876550"/>
            <a:ext cx="1676400" cy="1676400"/>
            <a:chOff x="3581400" y="2940051"/>
            <a:chExt cx="1676400" cy="1676400"/>
          </a:xfrm>
        </p:grpSpPr>
        <p:sp>
          <p:nvSpPr>
            <p:cNvPr id="53256" name="Oval 9"/>
            <p:cNvSpPr>
              <a:spLocks/>
            </p:cNvSpPr>
            <p:nvPr/>
          </p:nvSpPr>
          <p:spPr bwMode="auto">
            <a:xfrm>
              <a:off x="3581400" y="2940051"/>
              <a:ext cx="1676400" cy="1676400"/>
            </a:xfrm>
            <a:prstGeom prst="ellipse">
              <a:avLst/>
            </a:prstGeom>
            <a:solidFill>
              <a:srgbClr val="D91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293D"/>
                </a:solidFill>
              </a:endParaRPr>
            </a:p>
          </p:txBody>
        </p:sp>
        <p:sp>
          <p:nvSpPr>
            <p:cNvPr id="53257" name="Rectangle 10"/>
            <p:cNvSpPr>
              <a:spLocks/>
            </p:cNvSpPr>
            <p:nvPr/>
          </p:nvSpPr>
          <p:spPr bwMode="auto">
            <a:xfrm>
              <a:off x="3778250" y="3219451"/>
              <a:ext cx="12827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ts val="300"/>
                </a:spcBef>
              </a:pPr>
              <a:r>
                <a:rPr lang="en-US" altLang="en-US" sz="1500" b="1">
                  <a:solidFill>
                    <a:srgbClr val="FFFFFF"/>
                  </a:solidFill>
                  <a:sym typeface="Georgia Italic" panose="02040502050405090303" pitchFamily="18" charset="0"/>
                </a:rPr>
                <a:t>You pay:</a:t>
              </a:r>
            </a:p>
          </p:txBody>
        </p:sp>
        <p:sp>
          <p:nvSpPr>
            <p:cNvPr id="53258" name="Rectangle 11"/>
            <p:cNvSpPr>
              <a:spLocks/>
            </p:cNvSpPr>
            <p:nvPr/>
          </p:nvSpPr>
          <p:spPr bwMode="auto">
            <a:xfrm>
              <a:off x="3702050" y="3549651"/>
              <a:ext cx="14351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1638"/>
                </a:lnSpc>
              </a:pPr>
              <a:r>
                <a:rPr lang="en-US" altLang="en-US" sz="1200" dirty="0" smtClean="0">
                  <a:solidFill>
                    <a:srgbClr val="FFFFFF"/>
                  </a:solidFill>
                  <a:sym typeface="Arial" panose="020B0604020202020204" pitchFamily="34" charset="0"/>
                </a:rPr>
                <a:t>$231 </a:t>
              </a:r>
              <a:r>
                <a:rPr lang="en-US" altLang="en-US" sz="1200" dirty="0">
                  <a:solidFill>
                    <a:srgbClr val="FFFFFF"/>
                  </a:solidFill>
                  <a:sym typeface="Arial" panose="020B0604020202020204" pitchFamily="34" charset="0"/>
                </a:rPr>
                <a:t>a month</a:t>
              </a:r>
            </a:p>
            <a:p>
              <a:pPr algn="ctr">
                <a:lnSpc>
                  <a:spcPts val="1038"/>
                </a:lnSpc>
              </a:pPr>
              <a:endParaRPr lang="en-US" altLang="en-US" sz="12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  <a:p>
              <a:pPr algn="ctr">
                <a:lnSpc>
                  <a:spcPts val="1638"/>
                </a:lnSpc>
              </a:pPr>
              <a:r>
                <a:rPr lang="en-US" altLang="en-US" sz="1200" dirty="0">
                  <a:solidFill>
                    <a:srgbClr val="FFFFFF"/>
                  </a:solidFill>
                  <a:sym typeface="Arial" panose="020B0604020202020204" pitchFamily="34" charset="0"/>
                </a:rPr>
                <a:t>When you enroll </a:t>
              </a:r>
            </a:p>
            <a:p>
              <a:pPr algn="ctr">
                <a:lnSpc>
                  <a:spcPts val="1638"/>
                </a:lnSpc>
              </a:pPr>
              <a:r>
                <a:rPr lang="en-US" altLang="en-US" sz="1200" dirty="0">
                  <a:solidFill>
                    <a:srgbClr val="FFFFFF"/>
                  </a:solidFill>
                  <a:sym typeface="Arial" panose="020B0604020202020204" pitchFamily="34" charset="0"/>
                </a:rPr>
                <a:t>by 6</a:t>
              </a:r>
              <a:r>
                <a:rPr lang="en-US" altLang="en-US" sz="1200" dirty="0" smtClean="0">
                  <a:solidFill>
                    <a:srgbClr val="FFFFFF"/>
                  </a:solidFill>
                  <a:sym typeface="Arial" panose="020B0604020202020204" pitchFamily="34" charset="0"/>
                </a:rPr>
                <a:t>/16/2017</a:t>
              </a:r>
              <a:endParaRPr lang="en-US" altLang="en-US" sz="12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61950"/>
            <a:ext cx="359664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ChangeArrowheads="1"/>
          </p:cNvSpPr>
          <p:nvPr/>
        </p:nvSpPr>
        <p:spPr bwMode="auto">
          <a:xfrm>
            <a:off x="288925" y="2419350"/>
            <a:ext cx="2073275" cy="22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lnSpc>
                <a:spcPts val="1538"/>
              </a:lnSpc>
              <a:buClr>
                <a:srgbClr val="00293D"/>
              </a:buClr>
              <a:buSzPct val="100000"/>
            </a:pPr>
            <a:r>
              <a:rPr lang="en-US" altLang="en-US" sz="1100" b="1" dirty="0" smtClean="0">
                <a:solidFill>
                  <a:srgbClr val="0D0D0D"/>
                </a:solidFill>
                <a:sym typeface="Arial Bold" panose="020B0704020202020204" pitchFamily="34" charset="0"/>
              </a:rPr>
              <a:t>Spots Available: </a:t>
            </a:r>
            <a:r>
              <a:rPr lang="en-US" altLang="en-US" sz="1100" b="1" dirty="0" smtClean="0">
                <a:solidFill>
                  <a:srgbClr val="FF0000"/>
                </a:solidFill>
                <a:sym typeface="Arial Bold" panose="020B0704020202020204" pitchFamily="34" charset="0"/>
              </a:rPr>
              <a:t>20</a:t>
            </a:r>
            <a:endParaRPr lang="en-US" altLang="en-US" sz="1100" b="1" dirty="0" smtClean="0">
              <a:solidFill>
                <a:srgbClr val="0D0D0D"/>
              </a:solidFill>
              <a:sym typeface="Arial Bold" panose="020B0704020202020204" pitchFamily="34" charset="0"/>
            </a:endParaRPr>
          </a:p>
          <a:p>
            <a:pPr>
              <a:lnSpc>
                <a:spcPts val="1538"/>
              </a:lnSpc>
              <a:buClr>
                <a:srgbClr val="00293D"/>
              </a:buClr>
              <a:buSzPct val="100000"/>
            </a:pPr>
            <a:endParaRPr lang="en-US" altLang="en-US" sz="1100" b="1" dirty="0">
              <a:solidFill>
                <a:srgbClr val="0D0D0D"/>
              </a:solidFill>
              <a:sym typeface="Arial Bold" panose="020B0704020202020204" pitchFamily="34" charset="0"/>
            </a:endParaRPr>
          </a:p>
          <a:p>
            <a:pPr>
              <a:lnSpc>
                <a:spcPts val="1538"/>
              </a:lnSpc>
              <a:buClr>
                <a:srgbClr val="00293D"/>
              </a:buClr>
              <a:buSzPct val="100000"/>
            </a:pPr>
            <a:r>
              <a:rPr lang="en-US" altLang="en-US" sz="1100" b="1" dirty="0">
                <a:solidFill>
                  <a:srgbClr val="0D0D0D"/>
                </a:solidFill>
                <a:sym typeface="Arial Bold" panose="020B0704020202020204" pitchFamily="34" charset="0"/>
              </a:rPr>
              <a:t>Enrollment window opens:</a:t>
            </a:r>
          </a:p>
          <a:p>
            <a:pPr>
              <a:lnSpc>
                <a:spcPts val="1538"/>
              </a:lnSpc>
              <a:buClr>
                <a:srgbClr val="00293D"/>
              </a:buClr>
              <a:buSzPct val="100000"/>
            </a:pPr>
            <a:r>
              <a:rPr lang="en-US" altLang="en-US" sz="1100" dirty="0">
                <a:solidFill>
                  <a:srgbClr val="0D0D0D"/>
                </a:solidFill>
                <a:sym typeface="Arial" panose="020B0604020202020204" pitchFamily="34" charset="0"/>
              </a:rPr>
              <a:t>Right </a:t>
            </a:r>
            <a:r>
              <a:rPr lang="en-US" altLang="en-US" sz="1100" dirty="0" smtClean="0">
                <a:solidFill>
                  <a:srgbClr val="0D0D0D"/>
                </a:solidFill>
                <a:sym typeface="Arial" panose="020B0604020202020204" pitchFamily="34" charset="0"/>
              </a:rPr>
              <a:t>now!</a:t>
            </a:r>
            <a:endParaRPr lang="en-US" altLang="en-US" sz="1100" b="1" dirty="0">
              <a:solidFill>
                <a:srgbClr val="0D0D0D"/>
              </a:solidFill>
              <a:sym typeface="Arial Bold" panose="020B0704020202020204" pitchFamily="34" charset="0"/>
            </a:endParaRPr>
          </a:p>
          <a:p>
            <a:pPr>
              <a:lnSpc>
                <a:spcPts val="1538"/>
              </a:lnSpc>
              <a:buClr>
                <a:srgbClr val="00293D"/>
              </a:buClr>
              <a:buSzPct val="100000"/>
            </a:pPr>
            <a:endParaRPr lang="en-US" altLang="en-US" sz="1100" b="1" dirty="0">
              <a:solidFill>
                <a:srgbClr val="0D0D0D"/>
              </a:solidFill>
              <a:sym typeface="Arial Bold" panose="020B0704020202020204" pitchFamily="34" charset="0"/>
            </a:endParaRPr>
          </a:p>
          <a:p>
            <a:pPr>
              <a:lnSpc>
                <a:spcPts val="1538"/>
              </a:lnSpc>
              <a:buClr>
                <a:srgbClr val="00293D"/>
              </a:buClr>
              <a:buSzPct val="100000"/>
            </a:pPr>
            <a:r>
              <a:rPr lang="en-US" altLang="en-US" sz="1100" b="1" dirty="0">
                <a:solidFill>
                  <a:srgbClr val="0D0D0D"/>
                </a:solidFill>
                <a:sym typeface="Arial Bold" panose="020B0704020202020204" pitchFamily="34" charset="0"/>
              </a:rPr>
              <a:t>Enrollment window closes:</a:t>
            </a:r>
          </a:p>
          <a:p>
            <a:pPr>
              <a:lnSpc>
                <a:spcPts val="1538"/>
              </a:lnSpc>
              <a:buClr>
                <a:srgbClr val="00293D"/>
              </a:buClr>
              <a:buSzPct val="100000"/>
            </a:pPr>
            <a:r>
              <a:rPr lang="en-US" altLang="en-US" sz="1100" dirty="0" smtClean="0">
                <a:solidFill>
                  <a:srgbClr val="C00000"/>
                </a:solidFill>
                <a:sym typeface="Arial" panose="020B0604020202020204" pitchFamily="34" charset="0"/>
              </a:rPr>
              <a:t>Friday, June 16, 2017</a:t>
            </a:r>
            <a:endParaRPr lang="en-US" altLang="en-US" sz="1100" dirty="0">
              <a:solidFill>
                <a:srgbClr val="C00000"/>
              </a:solidFill>
              <a:sym typeface="Arial" panose="020B0604020202020204" pitchFamily="34" charset="0"/>
            </a:endParaRPr>
          </a:p>
          <a:p>
            <a:pPr>
              <a:lnSpc>
                <a:spcPts val="1538"/>
              </a:lnSpc>
              <a:buClr>
                <a:srgbClr val="00293D"/>
              </a:buClr>
              <a:buSzPct val="100000"/>
            </a:pPr>
            <a:endParaRPr lang="en-US" altLang="en-US" sz="1100" b="1" dirty="0">
              <a:solidFill>
                <a:srgbClr val="00293D"/>
              </a:solidFill>
              <a:sym typeface="Arial Bold" panose="020B0704020202020204" pitchFamily="34" charset="0"/>
            </a:endParaRPr>
          </a:p>
          <a:p>
            <a:pPr>
              <a:lnSpc>
                <a:spcPts val="1538"/>
              </a:lnSpc>
              <a:buClr>
                <a:srgbClr val="00293D"/>
              </a:buClr>
              <a:buSzPct val="100000"/>
            </a:pPr>
            <a:endParaRPr lang="en-US" altLang="en-US" sz="1100" b="1" dirty="0">
              <a:solidFill>
                <a:srgbClr val="00293D"/>
              </a:solidFill>
              <a:sym typeface="Arial Bold" panose="020B0704020202020204" pitchFamily="34" charset="0"/>
            </a:endParaRPr>
          </a:p>
          <a:p>
            <a:pPr>
              <a:lnSpc>
                <a:spcPts val="1538"/>
              </a:lnSpc>
              <a:buClr>
                <a:srgbClr val="00293D"/>
              </a:buClr>
              <a:buSzPct val="100000"/>
            </a:pPr>
            <a:endParaRPr lang="en-US" altLang="en-US" sz="1100" dirty="0">
              <a:solidFill>
                <a:srgbClr val="FF0000"/>
              </a:solidFill>
              <a:sym typeface="Arial" panose="020B0604020202020204" pitchFamily="34" charset="0"/>
            </a:endParaRPr>
          </a:p>
          <a:p>
            <a:pPr>
              <a:lnSpc>
                <a:spcPts val="1538"/>
              </a:lnSpc>
              <a:buClr>
                <a:srgbClr val="00293D"/>
              </a:buClr>
              <a:buSzPct val="100000"/>
            </a:pPr>
            <a:endParaRPr lang="en-US" altLang="en-US" sz="1100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2362200" y="2419350"/>
            <a:ext cx="2438400" cy="24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r>
              <a:rPr lang="en-US" altLang="en-US" sz="1100" b="1" dirty="0">
                <a:solidFill>
                  <a:srgbClr val="0D0D0D"/>
                </a:solidFill>
                <a:sym typeface="Arial Bold" panose="020B0704020202020204" pitchFamily="34" charset="0"/>
              </a:rPr>
              <a:t>Two easy ways:</a:t>
            </a:r>
          </a:p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endParaRPr lang="en-US" altLang="en-US" sz="1100" b="1" dirty="0">
              <a:solidFill>
                <a:srgbClr val="0D0D0D"/>
              </a:solidFill>
              <a:sym typeface="Arial Bold" panose="020B0704020202020204" pitchFamily="34" charset="0"/>
            </a:endParaRPr>
          </a:p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r>
              <a:rPr lang="en-US" altLang="en-US" sz="1100" b="1" dirty="0">
                <a:solidFill>
                  <a:srgbClr val="0D0D0D"/>
                </a:solidFill>
                <a:sym typeface="Arial Bold" panose="020B0704020202020204" pitchFamily="34" charset="0"/>
              </a:rPr>
              <a:t>Online </a:t>
            </a:r>
          </a:p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r>
              <a:rPr lang="en-US" altLang="en-US" sz="1100" dirty="0">
                <a:solidFill>
                  <a:srgbClr val="0D0D0D"/>
                </a:solidFill>
                <a:sym typeface="Arial" panose="020B0604020202020204" pitchFamily="34" charset="0"/>
              </a:rPr>
              <a:t>efexploreamerica.com/1844614SD</a:t>
            </a:r>
            <a:endParaRPr lang="en-US" altLang="en-US" sz="1100" dirty="0">
              <a:solidFill>
                <a:srgbClr val="C00000"/>
              </a:solidFill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endParaRPr lang="en-US" altLang="en-US" sz="1100" dirty="0">
              <a:solidFill>
                <a:srgbClr val="0D0D0D"/>
              </a:solidFill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r>
              <a:rPr lang="en-US" altLang="en-US" sz="1100" b="1" dirty="0">
                <a:solidFill>
                  <a:srgbClr val="0D0D0D"/>
                </a:solidFill>
                <a:sym typeface="Arial Bold" panose="020B0704020202020204" pitchFamily="34" charset="0"/>
              </a:rPr>
              <a:t>Phone </a:t>
            </a:r>
          </a:p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r>
              <a:rPr lang="en-US" altLang="en-US" sz="1100" dirty="0">
                <a:solidFill>
                  <a:srgbClr val="0D0D0D"/>
                </a:solidFill>
                <a:sym typeface="Arial" panose="020B0604020202020204" pitchFamily="34" charset="0"/>
              </a:rPr>
              <a:t>888-333-9756</a:t>
            </a:r>
          </a:p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endParaRPr lang="en-US" altLang="en-US" sz="1100" dirty="0">
              <a:solidFill>
                <a:srgbClr val="0D0D0D"/>
              </a:solidFill>
              <a:sym typeface="Arial" panose="020B0604020202020204" pitchFamily="34" charset="0"/>
            </a:endParaRPr>
          </a:p>
          <a:p>
            <a:pPr>
              <a:lnSpc>
                <a:spcPts val="1538"/>
              </a:lnSpc>
              <a:buClr>
                <a:srgbClr val="00293D"/>
              </a:buClr>
              <a:buSzPct val="100000"/>
            </a:pPr>
            <a:r>
              <a:rPr lang="en-US" altLang="en-US" sz="1100" b="1" dirty="0">
                <a:solidFill>
                  <a:srgbClr val="0D0D0D"/>
                </a:solidFill>
                <a:sym typeface="Arial Bold" panose="020B0704020202020204" pitchFamily="34" charset="0"/>
              </a:rPr>
              <a:t>To enroll you’ll need your tour number:</a:t>
            </a:r>
          </a:p>
          <a:p>
            <a:pPr>
              <a:lnSpc>
                <a:spcPts val="1538"/>
              </a:lnSpc>
              <a:buClr>
                <a:srgbClr val="00293D"/>
              </a:buClr>
              <a:buSzPct val="100000"/>
            </a:pPr>
            <a:r>
              <a:rPr lang="en-US" altLang="en-US" sz="1100" dirty="0">
                <a:solidFill>
                  <a:srgbClr val="C00000"/>
                </a:solidFill>
                <a:sym typeface="Arial" panose="020B0604020202020204" pitchFamily="34" charset="0"/>
              </a:rPr>
              <a:t>1844614SD</a:t>
            </a:r>
            <a:endParaRPr lang="en-US" altLang="en-US" sz="1100" dirty="0">
              <a:solidFill>
                <a:srgbClr val="0D0D0D"/>
              </a:solidFill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endParaRPr lang="en-US" altLang="en-US" sz="1100" dirty="0">
              <a:solidFill>
                <a:srgbClr val="0D0D0D"/>
              </a:solidFill>
              <a:sym typeface="Arial" panose="020B0604020202020204" pitchFamily="34" charset="0"/>
            </a:endParaRPr>
          </a:p>
        </p:txBody>
      </p:sp>
      <p:sp>
        <p:nvSpPr>
          <p:cNvPr id="55300" name="Title 1"/>
          <p:cNvSpPr txBox="1">
            <a:spLocks/>
          </p:cNvSpPr>
          <p:nvPr/>
        </p:nvSpPr>
        <p:spPr bwMode="auto">
          <a:xfrm>
            <a:off x="304800" y="447675"/>
            <a:ext cx="388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2800">
                <a:solidFill>
                  <a:srgbClr val="0D0D0D"/>
                </a:solidFill>
                <a:latin typeface="Georgia" panose="02040502050405020303" pitchFamily="18" charset="0"/>
              </a:rPr>
              <a:t>Who’</a:t>
            </a:r>
            <a:r>
              <a:rPr lang="en-US" altLang="ja-JP" sz="2800">
                <a:solidFill>
                  <a:srgbClr val="0D0D0D"/>
                </a:solidFill>
                <a:latin typeface="Georgia" panose="02040502050405020303" pitchFamily="18" charset="0"/>
              </a:rPr>
              <a:t>s in?</a:t>
            </a:r>
            <a:endParaRPr lang="en-US" altLang="en-US" sz="2800">
              <a:solidFill>
                <a:srgbClr val="0D0D0D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127635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304800" y="1581150"/>
            <a:ext cx="40481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ts val="288"/>
              </a:spcBef>
            </a:pPr>
            <a:r>
              <a:rPr lang="en-US" altLang="en-US" sz="1100">
                <a:solidFill>
                  <a:srgbClr val="0D0D0D"/>
                </a:solidFill>
                <a:sym typeface="Lucida Grande" charset="0"/>
              </a:rPr>
              <a:t>I’ll be enrolling students tonight. Spots are limited and available on a first-come, first-served basis. If you have questions, feel free to see me after our meeting.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43800" y="3467167"/>
            <a:ext cx="1409700" cy="1398905"/>
            <a:chOff x="0" y="0"/>
            <a:chExt cx="1409700" cy="1398905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0" y="0"/>
              <a:ext cx="1398905" cy="1398905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ED174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 Box 13"/>
            <p:cNvSpPr txBox="1"/>
            <p:nvPr/>
          </p:nvSpPr>
          <p:spPr>
            <a:xfrm>
              <a:off x="0" y="142875"/>
              <a:ext cx="1409700" cy="1104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ED174F"/>
                  </a:solidFill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$50 OFF</a:t>
              </a:r>
              <a:endPara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ED174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cap="all" dirty="0">
                  <a:solidFill>
                    <a:srgbClr val="ED174F"/>
                  </a:solidFill>
                  <a:effectLst/>
                  <a:latin typeface="Helvetica 55 Roman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WHEN YOU ENROLL BY </a:t>
              </a:r>
              <a:endParaRPr lang="en-US" sz="1200" cap="all" dirty="0">
                <a:solidFill>
                  <a:srgbClr val="ED174F"/>
                </a:solidFill>
                <a:latin typeface="Helvetica 55 Roman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cap="all" dirty="0" smtClean="0">
                  <a:solidFill>
                    <a:srgbClr val="ED174F"/>
                  </a:solidFill>
                  <a:effectLst/>
                  <a:latin typeface="Helvetica 55 Roman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June 16</a:t>
              </a:r>
              <a:r>
                <a:rPr lang="en-US" sz="1200" b="1" cap="all" baseline="30000" dirty="0" smtClean="0">
                  <a:solidFill>
                    <a:srgbClr val="ED174F"/>
                  </a:solidFill>
                  <a:effectLst/>
                  <a:latin typeface="Helvetica 55 Roman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</a:t>
              </a:r>
              <a:endPara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04800" y="457200"/>
              <a:ext cx="838200" cy="0"/>
            </a:xfrm>
            <a:prstGeom prst="line">
              <a:avLst/>
            </a:prstGeom>
            <a:ln>
              <a:solidFill>
                <a:srgbClr val="ED1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2484438" y="984250"/>
            <a:ext cx="42672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83" name="Rectangle 31"/>
          <p:cNvSpPr>
            <a:spLocks noChangeArrowheads="1"/>
          </p:cNvSpPr>
          <p:nvPr/>
        </p:nvSpPr>
        <p:spPr bwMode="auto">
          <a:xfrm>
            <a:off x="1501775" y="4191000"/>
            <a:ext cx="2514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1363"/>
              </a:lnSpc>
            </a:pPr>
            <a:r>
              <a:rPr lang="en-US" altLang="en-US" sz="1000">
                <a:solidFill>
                  <a:srgbClr val="262626"/>
                </a:solidFill>
                <a:latin typeface="Georgia" panose="02040502050405020303" pitchFamily="18" charset="0"/>
              </a:rPr>
              <a:t>What’s Included </a:t>
            </a:r>
          </a:p>
          <a:p>
            <a:pPr algn="ctr">
              <a:lnSpc>
                <a:spcPts val="1363"/>
              </a:lnSpc>
            </a:pPr>
            <a:r>
              <a:rPr lang="en-US" altLang="en-US" sz="1000">
                <a:solidFill>
                  <a:srgbClr val="262626"/>
                </a:solidFill>
                <a:latin typeface="Georgia" panose="02040502050405020303" pitchFamily="18" charset="0"/>
              </a:rPr>
              <a:t>and What’s Not</a:t>
            </a:r>
          </a:p>
        </p:txBody>
      </p:sp>
      <p:sp>
        <p:nvSpPr>
          <p:cNvPr id="17413" name="Rectangle 31"/>
          <p:cNvSpPr>
            <a:spLocks noChangeArrowheads="1"/>
          </p:cNvSpPr>
          <p:nvPr/>
        </p:nvSpPr>
        <p:spPr bwMode="auto">
          <a:xfrm>
            <a:off x="3370263" y="4192588"/>
            <a:ext cx="2514600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1050" dirty="0" smtClean="0">
                <a:solidFill>
                  <a:srgbClr val="262626"/>
                </a:solidFill>
                <a:latin typeface="Georgia" charset="0"/>
                <a:ea typeface="Georgia" charset="0"/>
                <a:cs typeface="Georgia" charset="0"/>
              </a:rPr>
              <a:t>The Safety Approach</a:t>
            </a:r>
          </a:p>
        </p:txBody>
      </p:sp>
      <p:sp>
        <p:nvSpPr>
          <p:cNvPr id="17414" name="Rectangle 31"/>
          <p:cNvSpPr>
            <a:spLocks noChangeArrowheads="1"/>
          </p:cNvSpPr>
          <p:nvPr/>
        </p:nvSpPr>
        <p:spPr bwMode="auto">
          <a:xfrm>
            <a:off x="5256213" y="4191000"/>
            <a:ext cx="2514600" cy="438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ts val="1360"/>
              </a:lnSpc>
              <a:defRPr/>
            </a:pPr>
            <a:r>
              <a:rPr lang="en-US" altLang="en-US" sz="1050" dirty="0" smtClean="0">
                <a:solidFill>
                  <a:srgbClr val="262626"/>
                </a:solidFill>
                <a:latin typeface="Georgia" charset="0"/>
                <a:ea typeface="Georgia" charset="0"/>
                <a:cs typeface="Georgia" charset="0"/>
              </a:rPr>
              <a:t>How to Reserve </a:t>
            </a:r>
          </a:p>
          <a:p>
            <a:pPr algn="ctr">
              <a:lnSpc>
                <a:spcPts val="1360"/>
              </a:lnSpc>
              <a:defRPr/>
            </a:pPr>
            <a:r>
              <a:rPr lang="en-US" altLang="en-US" sz="1050" dirty="0" smtClean="0">
                <a:solidFill>
                  <a:srgbClr val="262626"/>
                </a:solidFill>
                <a:latin typeface="Georgia" charset="0"/>
                <a:ea typeface="Georgia" charset="0"/>
                <a:cs typeface="Georgia" charset="0"/>
              </a:rPr>
              <a:t>Your Spot</a:t>
            </a:r>
          </a:p>
        </p:txBody>
      </p:sp>
      <p:sp>
        <p:nvSpPr>
          <p:cNvPr id="17415" name="Rectangle 31"/>
          <p:cNvSpPr>
            <a:spLocks noChangeArrowheads="1"/>
          </p:cNvSpPr>
          <p:nvPr/>
        </p:nvSpPr>
        <p:spPr bwMode="auto">
          <a:xfrm>
            <a:off x="3605213" y="2476500"/>
            <a:ext cx="1844675" cy="265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en-US" sz="1050" dirty="0" smtClean="0">
                <a:solidFill>
                  <a:srgbClr val="262626"/>
                </a:solidFill>
                <a:latin typeface="Georgia" charset="0"/>
                <a:ea typeface="Georgia" charset="0"/>
                <a:cs typeface="Georgia" charset="0"/>
              </a:rPr>
              <a:t>Our Tour</a:t>
            </a:r>
          </a:p>
        </p:txBody>
      </p:sp>
      <p:sp>
        <p:nvSpPr>
          <p:cNvPr id="17417" name="Rectangle 31"/>
          <p:cNvSpPr>
            <a:spLocks noChangeArrowheads="1"/>
          </p:cNvSpPr>
          <p:nvPr/>
        </p:nvSpPr>
        <p:spPr bwMode="auto">
          <a:xfrm>
            <a:off x="2095500" y="2478088"/>
            <a:ext cx="1257300" cy="438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ts val="1360"/>
              </a:lnSpc>
              <a:defRPr/>
            </a:pPr>
            <a:r>
              <a:rPr lang="en-US" altLang="en-US" sz="1050" dirty="0" smtClean="0">
                <a:solidFill>
                  <a:srgbClr val="262626"/>
                </a:solidFill>
                <a:latin typeface="Georgia" charset="0"/>
                <a:ea typeface="Georgia" charset="0"/>
                <a:cs typeface="Georgia" charset="0"/>
              </a:rPr>
              <a:t>Why Travel is Important</a:t>
            </a:r>
          </a:p>
        </p:txBody>
      </p:sp>
      <p:sp>
        <p:nvSpPr>
          <p:cNvPr id="17419" name="Rectangle 31"/>
          <p:cNvSpPr>
            <a:spLocks noChangeArrowheads="1"/>
          </p:cNvSpPr>
          <p:nvPr/>
        </p:nvSpPr>
        <p:spPr bwMode="auto">
          <a:xfrm>
            <a:off x="5702300" y="2447925"/>
            <a:ext cx="1593850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1050" dirty="0" smtClean="0">
                <a:solidFill>
                  <a:srgbClr val="262626"/>
                </a:solidFill>
                <a:latin typeface="Georgia" charset="0"/>
                <a:ea typeface="Georgia" charset="0"/>
                <a:cs typeface="Georgia" charset="0"/>
              </a:rPr>
              <a:t>Our Travel Partner</a:t>
            </a:r>
          </a:p>
        </p:txBody>
      </p:sp>
      <p:pic>
        <p:nvPicPr>
          <p:cNvPr id="20489" name="Picture 41" descr="Untitled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1304925"/>
            <a:ext cx="110331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Untitled-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016250"/>
            <a:ext cx="112553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38" descr="Untitled-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3025775"/>
            <a:ext cx="11239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016250"/>
            <a:ext cx="11271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2842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12763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174875" y="277813"/>
            <a:ext cx="4876800" cy="8382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ln>
                  <a:noFill/>
                </a:ln>
                <a:solidFill>
                  <a:srgbClr val="002B49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sz="2800" b="0" i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Our meeting will cover</a:t>
            </a:r>
            <a:endParaRPr lang="en-US" sz="2800" b="0" i="0" dirty="0">
              <a:solidFill>
                <a:schemeClr val="accent4">
                  <a:lumMod val="95000"/>
                  <a:lumOff val="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2039938" y="277813"/>
            <a:ext cx="487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 sz="2800">
              <a:solidFill>
                <a:srgbClr val="0D0D0D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74875" y="277813"/>
            <a:ext cx="4876800" cy="8382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ln>
                  <a:noFill/>
                </a:ln>
                <a:solidFill>
                  <a:srgbClr val="002B49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sz="2800" b="0" i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Our adventure awaits</a:t>
            </a:r>
            <a:endParaRPr lang="en-US" sz="2800" b="0" i="0" dirty="0">
              <a:solidFill>
                <a:schemeClr val="accent4">
                  <a:lumMod val="95000"/>
                  <a:lumOff val="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84438" y="984250"/>
            <a:ext cx="42672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3-74BpPhvTE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06" y="1116013"/>
            <a:ext cx="6459538" cy="363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447675"/>
            <a:ext cx="3886200" cy="8382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ln>
                  <a:noFill/>
                </a:ln>
                <a:solidFill>
                  <a:srgbClr val="002B49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Tour highlights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35255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5750" y="1962150"/>
            <a:ext cx="3368675" cy="7571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Arial Bold" charset="0"/>
              </a:rPr>
              <a:t>Walking Tour of Boston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Arial Bold" charset="0"/>
              </a:rPr>
              <a:t>9/11 Memorial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US" alt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sym typeface="Arial Bold" charset="0"/>
              </a:rPr>
              <a:t>Holocaust Memorial Museum</a:t>
            </a: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Arial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0" y="1563687"/>
            <a:ext cx="3438525" cy="303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Highlights from our itinerary</a:t>
            </a: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29" y="133349"/>
            <a:ext cx="2797071" cy="2097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10276"/>
            <a:ext cx="2667000" cy="2000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29" y="2441267"/>
            <a:ext cx="2927141" cy="1946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41267"/>
            <a:ext cx="2595399" cy="1946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29" y="133349"/>
            <a:ext cx="29432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-19050"/>
            <a:ext cx="632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kern="1000" spc="70" dirty="0" smtClean="0">
                <a:latin typeface="Georgia"/>
                <a:cs typeface="Georgia"/>
              </a:rPr>
              <a:t>EVERYTHING WE’LL SEE AND DO</a:t>
            </a:r>
            <a:endParaRPr lang="en-US" sz="2400" kern="1000" spc="100" dirty="0">
              <a:latin typeface="Georgia"/>
              <a:cs typeface="Georg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51351" y="438150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4"/>
          <p:cNvSpPr txBox="1">
            <a:spLocks/>
          </p:cNvSpPr>
          <p:nvPr/>
        </p:nvSpPr>
        <p:spPr>
          <a:xfrm>
            <a:off x="0" y="514350"/>
            <a:ext cx="9144000" cy="425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>
                <a:solidFill>
                  <a:srgbClr val="FF0000"/>
                </a:solidFill>
                <a:latin typeface="Georgia" panose="02040502050405020303" pitchFamily="18" charset="0"/>
              </a:rPr>
              <a:t>THE EASTERN </a:t>
            </a:r>
            <a:r>
              <a:rPr lang="en-US" sz="1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SEABOARD</a:t>
            </a:r>
            <a:endParaRPr lang="en-US" sz="1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AutoShape 3"/>
          <p:cNvSpPr>
            <a:spLocks/>
          </p:cNvSpPr>
          <p:nvPr/>
        </p:nvSpPr>
        <p:spPr bwMode="auto">
          <a:xfrm>
            <a:off x="0" y="742950"/>
            <a:ext cx="2792875" cy="4077352"/>
          </a:xfrm>
          <a:custGeom>
            <a:avLst/>
            <a:gdLst>
              <a:gd name="T0" fmla="*/ 756888258 w 21600"/>
              <a:gd name="T1" fmla="*/ 555106417 h 21600"/>
              <a:gd name="T2" fmla="*/ 756888258 w 21600"/>
              <a:gd name="T3" fmla="*/ 555106417 h 21600"/>
              <a:gd name="T4" fmla="*/ 756888258 w 21600"/>
              <a:gd name="T5" fmla="*/ 555106417 h 21600"/>
              <a:gd name="T6" fmla="*/ 756888258 w 21600"/>
              <a:gd name="T7" fmla="*/ 5551064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>
              <a:spcBef>
                <a:spcPts val="300"/>
              </a:spcBef>
              <a:defRPr/>
            </a:pPr>
            <a:r>
              <a:rPr lang="en-US" sz="900" b="1" u="sng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Boston</a:t>
            </a:r>
            <a:endParaRPr lang="en-US" sz="900" dirty="0" smtClean="0">
              <a:solidFill>
                <a:srgbClr val="00B050"/>
              </a:solidFill>
              <a:cs typeface="Arial" panose="020B0604020202020204" pitchFamily="34" charset="0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Walking </a:t>
            </a:r>
            <a:r>
              <a:rPr lang="en-US" sz="900" dirty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tour of </a:t>
            </a: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Boston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Newbury Street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Public Garden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Boston Common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Beacon Hill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Public Library</a:t>
            </a:r>
            <a:endParaRPr lang="en-US" sz="900" dirty="0">
              <a:solidFill>
                <a:srgbClr val="00B050"/>
              </a:solidFill>
              <a:cs typeface="Arial" panose="020B0604020202020204" pitchFamily="34" charset="0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Cheers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Boston Tea Party Ships and Museum</a:t>
            </a:r>
            <a:endParaRPr lang="en-US" sz="900" dirty="0">
              <a:solidFill>
                <a:srgbClr val="00B050"/>
              </a:solidFill>
              <a:cs typeface="Arial" panose="020B0604020202020204" pitchFamily="34" charset="0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Dinner  </a:t>
            </a:r>
            <a:r>
              <a:rPr lang="en-US" sz="900" dirty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at Quincy </a:t>
            </a: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Market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Guided sightseeing tour of Boston and </a:t>
            </a: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Cambridge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Paul </a:t>
            </a:r>
            <a:r>
              <a:rPr lang="en-US" sz="900" dirty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Revere </a:t>
            </a: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House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USS Constitution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Old </a:t>
            </a:r>
            <a:r>
              <a:rPr lang="en-US" sz="900" dirty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North </a:t>
            </a: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Church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Bunker Hill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Freedom Trail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Harvard Square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Guided sightseeing tour of Lexington and Concord 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Lexington Battle Green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Old North Bridge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Author’s </a:t>
            </a: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Row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Orchard House or Old </a:t>
            </a: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Manse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rgbClr val="00B050"/>
                </a:solidFill>
                <a:cs typeface="Arial" panose="020B0604020202020204" pitchFamily="34" charset="0"/>
                <a:sym typeface="Helvetica Neue Light" charset="0"/>
              </a:rPr>
              <a:t>Guided tour of Midtown</a:t>
            </a:r>
          </a:p>
          <a:p>
            <a:pPr>
              <a:spcBef>
                <a:spcPts val="300"/>
              </a:spcBef>
              <a:defRPr/>
            </a:pPr>
            <a:endParaRPr lang="en-US" sz="85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 Light" charset="0"/>
            </a:endParaRPr>
          </a:p>
          <a:p>
            <a:pPr>
              <a:spcBef>
                <a:spcPts val="300"/>
              </a:spcBef>
              <a:defRPr/>
            </a:pPr>
            <a:endParaRPr lang="en-US" sz="88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endParaRPr lang="en-US" sz="88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endParaRPr lang="en-US" sz="88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 Light" charset="0"/>
            </a:endParaRPr>
          </a:p>
        </p:txBody>
      </p:sp>
      <p:sp>
        <p:nvSpPr>
          <p:cNvPr id="14" name="AutoShape 3"/>
          <p:cNvSpPr>
            <a:spLocks/>
          </p:cNvSpPr>
          <p:nvPr/>
        </p:nvSpPr>
        <p:spPr bwMode="auto">
          <a:xfrm>
            <a:off x="2933700" y="971550"/>
            <a:ext cx="3200400" cy="3810000"/>
          </a:xfrm>
          <a:custGeom>
            <a:avLst/>
            <a:gdLst>
              <a:gd name="T0" fmla="*/ 756888258 w 21600"/>
              <a:gd name="T1" fmla="*/ 555106417 h 21600"/>
              <a:gd name="T2" fmla="*/ 756888258 w 21600"/>
              <a:gd name="T3" fmla="*/ 555106417 h 21600"/>
              <a:gd name="T4" fmla="*/ 756888258 w 21600"/>
              <a:gd name="T5" fmla="*/ 555106417 h 21600"/>
              <a:gd name="T6" fmla="*/ 756888258 w 21600"/>
              <a:gd name="T7" fmla="*/ 5551064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>
              <a:spcBef>
                <a:spcPts val="300"/>
              </a:spcBef>
              <a:defRPr/>
            </a:pPr>
            <a:r>
              <a:rPr lang="en-US" sz="900" b="1" u="sng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New York</a:t>
            </a:r>
            <a:endParaRPr lang="en-US" sz="900" dirty="0" smtClean="0">
              <a:solidFill>
                <a:schemeClr val="accent4">
                  <a:lumMod val="95000"/>
                  <a:lumOff val="5000"/>
                </a:schemeClr>
              </a:solidFill>
              <a:cs typeface="Arial" panose="020B0604020202020204" pitchFamily="34" charset="0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Fifth Avenue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Rockefeller Center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St</a:t>
            </a:r>
            <a:r>
              <a:rPr lang="en-US" sz="900" dirty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. Patrick's </a:t>
            </a:r>
            <a:r>
              <a:rPr lang="en-US" sz="9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Cathedral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Bryant </a:t>
            </a:r>
            <a:r>
              <a:rPr lang="en-US" sz="900" dirty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Park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Central </a:t>
            </a:r>
            <a:r>
              <a:rPr lang="en-US" sz="900" dirty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Park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Empire </a:t>
            </a:r>
            <a:r>
              <a:rPr lang="en-US" sz="900" dirty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State Building by </a:t>
            </a:r>
            <a:r>
              <a:rPr lang="en-US" sz="9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night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Statue of Liberty 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Ellis </a:t>
            </a:r>
            <a:r>
              <a:rPr lang="en-US" sz="900" dirty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Island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9/11 </a:t>
            </a:r>
            <a:r>
              <a:rPr lang="en-US" sz="900" dirty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Memorial and Museum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Times </a:t>
            </a:r>
            <a:r>
              <a:rPr lang="en-US" sz="900" dirty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Square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4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Broadway show</a:t>
            </a:r>
          </a:p>
          <a:p>
            <a:pPr algn="ctr">
              <a:spcBef>
                <a:spcPts val="300"/>
              </a:spcBef>
              <a:defRPr/>
            </a:pPr>
            <a:endParaRPr lang="en-US" sz="900" b="1" u="sng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  <a:sym typeface="Helvetica Neue Light" charset="0"/>
            </a:endParaRPr>
          </a:p>
          <a:p>
            <a:pPr algn="ctr">
              <a:spcBef>
                <a:spcPts val="300"/>
              </a:spcBef>
              <a:defRPr/>
            </a:pPr>
            <a:endParaRPr lang="en-US" sz="900" b="1" u="sn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  <a:sym typeface="Helvetica Neue Light" charset="0"/>
            </a:endParaRPr>
          </a:p>
          <a:p>
            <a:pPr algn="ctr">
              <a:spcBef>
                <a:spcPts val="300"/>
              </a:spcBef>
              <a:defRPr/>
            </a:pPr>
            <a:r>
              <a:rPr lang="en-US" sz="9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Philidelphia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Walking tour of Independence National Historical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Park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Congress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Hall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Carpenters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’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Hall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Franklin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Court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Independence Hall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Helvetica Neue Light" charset="0"/>
              </a:rPr>
              <a:t>Liberty Bell Center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  <a:sym typeface="Helvetica Neue Light" charset="0"/>
            </a:endParaRP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6274925" y="742951"/>
            <a:ext cx="2709016" cy="4191000"/>
          </a:xfrm>
          <a:custGeom>
            <a:avLst/>
            <a:gdLst>
              <a:gd name="T0" fmla="*/ 756888258 w 21600"/>
              <a:gd name="T1" fmla="*/ 555106417 h 21600"/>
              <a:gd name="T2" fmla="*/ 756888258 w 21600"/>
              <a:gd name="T3" fmla="*/ 555106417 h 21600"/>
              <a:gd name="T4" fmla="*/ 756888258 w 21600"/>
              <a:gd name="T5" fmla="*/ 555106417 h 21600"/>
              <a:gd name="T6" fmla="*/ 756888258 w 21600"/>
              <a:gd name="T7" fmla="*/ 5551064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>
              <a:spcBef>
                <a:spcPts val="300"/>
              </a:spcBef>
              <a:defRPr/>
            </a:pPr>
            <a:r>
              <a:rPr lang="en-US" sz="900" b="1" u="sng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Washington DC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Arlington National </a:t>
            </a: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Cemetery, Changing </a:t>
            </a: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of the Guard @ the Tomb of the Unknown </a:t>
            </a: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Soldier, Kennedy </a:t>
            </a: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gravesites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Smithsonian </a:t>
            </a: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museums may </a:t>
            </a: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include National </a:t>
            </a: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Air and Space </a:t>
            </a: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Museum, National </a:t>
            </a: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Museum of Natural </a:t>
            </a: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History, National </a:t>
            </a: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Museum of American History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Night tour of Washington, D.C</a:t>
            </a: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.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Mount Vernon: Mansion and grounds, museum  and education center, and George Washington’s tomb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Marine </a:t>
            </a: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Corps War Memorial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White House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Washington Monument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WWII </a:t>
            </a: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Memorial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U.S</a:t>
            </a: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. Supreme Court </a:t>
            </a:r>
            <a:endParaRPr lang="en-US" sz="900" dirty="0" smtClean="0">
              <a:solidFill>
                <a:schemeClr val="accent1"/>
              </a:solidFill>
              <a:cs typeface="Arial" panose="020B0604020202020204" pitchFamily="34" charset="0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Library </a:t>
            </a: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of </a:t>
            </a: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Congress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Capital Building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Lincoln Memorial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Korean War Veterans Memorial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Vietnam Veterans Memorial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Explore the Tidal </a:t>
            </a: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Basin: FDR Memorial, and Martin </a:t>
            </a: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Luther King, Jr. National </a:t>
            </a: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Memorial, and the Jefferson Memorial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900" dirty="0" smtClean="0">
                <a:solidFill>
                  <a:schemeClr val="accent1"/>
                </a:solidFill>
                <a:cs typeface="Arial" panose="020B0604020202020204" pitchFamily="34" charset="0"/>
                <a:sym typeface="Helvetica Neue Light" charset="0"/>
              </a:rPr>
              <a:t>Washington DC Holocaust Memorial Museum</a:t>
            </a:r>
            <a:endParaRPr lang="en-US" sz="900" dirty="0">
              <a:solidFill>
                <a:schemeClr val="accent1"/>
              </a:solidFill>
              <a:cs typeface="Arial" panose="020B0604020202020204" pitchFamily="34" charset="0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endParaRPr 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9"/>
          <p:cNvSpPr>
            <a:spLocks noGrp="1"/>
          </p:cNvSpPr>
          <p:nvPr/>
        </p:nvSpPr>
        <p:spPr bwMode="auto">
          <a:xfrm>
            <a:off x="304800" y="2038350"/>
            <a:ext cx="320198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200" dirty="0" smtClean="0">
                <a:solidFill>
                  <a:schemeClr val="accent4"/>
                </a:solidFill>
                <a:sym typeface="Arial" panose="020B0604020202020204" pitchFamily="34" charset="0"/>
              </a:rPr>
              <a:t>Help students become global citizens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200" dirty="0" smtClean="0">
                <a:solidFill>
                  <a:schemeClr val="accent4"/>
                </a:solidFill>
                <a:sym typeface="Arial" panose="020B0604020202020204" pitchFamily="34" charset="0"/>
              </a:rPr>
              <a:t>Bring subjects and destinations to life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200" dirty="0" smtClean="0">
                <a:solidFill>
                  <a:schemeClr val="accent4"/>
                </a:solidFill>
                <a:sym typeface="Arial" panose="020B0604020202020204" pitchFamily="34" charset="0"/>
              </a:rPr>
              <a:t>Develop perspectives that set students apart on college applications—and give them a leg up in their future careers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200" dirty="0" smtClean="0">
                <a:solidFill>
                  <a:schemeClr val="accent4"/>
                </a:solidFill>
                <a:sym typeface="Arial" panose="020B0604020202020204" pitchFamily="34" charset="0"/>
              </a:rPr>
              <a:t>Spark the lifelong ability to take on any new experience with confidence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47675"/>
            <a:ext cx="3886200" cy="8382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ln>
                  <a:noFill/>
                </a:ln>
                <a:solidFill>
                  <a:srgbClr val="002B49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800" b="0" i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 more engaging learning experience</a:t>
            </a:r>
            <a:endParaRPr lang="en-US" sz="2800" b="0" i="0" dirty="0">
              <a:solidFill>
                <a:schemeClr val="accent4">
                  <a:lumMod val="95000"/>
                  <a:lumOff val="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1638" y="173355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042988" y="2419350"/>
            <a:ext cx="38258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r>
              <a:rPr lang="en-US" altLang="en-US" sz="1100" b="1">
                <a:solidFill>
                  <a:srgbClr val="000000"/>
                </a:solidFill>
                <a:sym typeface="Arial Bold" panose="020B0704020202020204" pitchFamily="34" charset="0"/>
              </a:rPr>
              <a:t>Before tour</a:t>
            </a:r>
            <a:r>
              <a:rPr lang="en-US" altLang="en-US" sz="1100" b="1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r>
              <a:rPr lang="en-US" altLang="en-US" sz="1100">
                <a:solidFill>
                  <a:srgbClr val="000000"/>
                </a:solidFill>
                <a:sym typeface="Arial" panose="020B0604020202020204" pitchFamily="34" charset="0"/>
              </a:rPr>
              <a:t>students connect their own interests and passions to your destination and develop an essential question to investigate while traveling.</a:t>
            </a:r>
          </a:p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endParaRPr lang="en-US" altLang="en-US" sz="110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r>
              <a:rPr lang="en-US" altLang="en-US" sz="1100" b="1">
                <a:solidFill>
                  <a:srgbClr val="000000"/>
                </a:solidFill>
                <a:sym typeface="Arial Bold" panose="020B0704020202020204" pitchFamily="34" charset="0"/>
              </a:rPr>
              <a:t>On tour </a:t>
            </a:r>
            <a:r>
              <a:rPr lang="en-US" altLang="en-US" sz="1100">
                <a:solidFill>
                  <a:srgbClr val="000000"/>
                </a:solidFill>
                <a:sym typeface="Arial" panose="020B0604020202020204" pitchFamily="34" charset="0"/>
              </a:rPr>
              <a:t>students continue to explore their questions and engage in more in-depth learning.</a:t>
            </a:r>
          </a:p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endParaRPr lang="en-US" altLang="en-US" sz="110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293D"/>
              </a:buClr>
              <a:buSzPct val="100000"/>
            </a:pPr>
            <a:r>
              <a:rPr lang="en-US" altLang="en-US" sz="1100" b="1">
                <a:solidFill>
                  <a:srgbClr val="000000"/>
                </a:solidFill>
                <a:sym typeface="Arial Bold" panose="020B0704020202020204" pitchFamily="34" charset="0"/>
              </a:rPr>
              <a:t>After tour </a:t>
            </a:r>
            <a:r>
              <a:rPr lang="en-US" altLang="en-US" sz="1100">
                <a:solidFill>
                  <a:srgbClr val="000000"/>
                </a:solidFill>
                <a:sym typeface="Arial" panose="020B0604020202020204" pitchFamily="34" charset="0"/>
              </a:rPr>
              <a:t>students reflect through a creative project. This project is eligible for high school or college credit—and is a great asset for college applications.</a:t>
            </a:r>
          </a:p>
        </p:txBody>
      </p:sp>
      <p:sp>
        <p:nvSpPr>
          <p:cNvPr id="32771" name="Title 1"/>
          <p:cNvSpPr txBox="1">
            <a:spLocks/>
          </p:cNvSpPr>
          <p:nvPr/>
        </p:nvSpPr>
        <p:spPr bwMode="auto">
          <a:xfrm>
            <a:off x="304800" y="482600"/>
            <a:ext cx="35147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800">
                <a:solidFill>
                  <a:srgbClr val="0D0D0D"/>
                </a:solidFill>
                <a:latin typeface="Georgia" panose="02040502050405020303" pitchFamily="18" charset="0"/>
              </a:rPr>
              <a:t>weShare enhances every tour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3355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04800" y="2038350"/>
            <a:ext cx="457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Personalized learning powered by your students</a:t>
            </a:r>
            <a:r>
              <a:rPr lang="ja-JP" altLang="en-US" sz="1200" b="1">
                <a:solidFill>
                  <a:srgbClr val="000000"/>
                </a:solidFill>
              </a:rPr>
              <a:t>’</a:t>
            </a:r>
            <a:r>
              <a:rPr lang="en-US" altLang="ja-JP" sz="1200" b="1">
                <a:solidFill>
                  <a:srgbClr val="000000"/>
                </a:solidFill>
              </a:rPr>
              <a:t> curiosity</a:t>
            </a:r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Content Placeholder 9"/>
          <p:cNvSpPr>
            <a:spLocks noGrp="1"/>
          </p:cNvSpPr>
          <p:nvPr/>
        </p:nvSpPr>
        <p:spPr bwMode="auto">
          <a:xfrm>
            <a:off x="304800" y="1733550"/>
            <a:ext cx="3362325" cy="2743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eaLnBrk="1" hangingPunct="1">
              <a:lnSpc>
                <a:spcPct val="105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200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Arial" charset="0"/>
              </a:rPr>
              <a:t>Over 50 years of experience </a:t>
            </a:r>
          </a:p>
          <a:p>
            <a:pPr marL="400050" lvl="1" indent="-171450" eaLnBrk="1" hangingPunct="1">
              <a:lnSpc>
                <a:spcPct val="105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en-US" sz="1200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Arial" charset="0"/>
              </a:rPr>
              <a:t>Our 6</a:t>
            </a:r>
            <a:r>
              <a:rPr lang="en-US" altLang="en-US" sz="1200" baseline="30000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Arial" charset="0"/>
              </a:rPr>
              <a:t>th</a:t>
            </a:r>
            <a:r>
              <a:rPr lang="en-US" altLang="en-US" sz="1200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Arial" charset="0"/>
              </a:rPr>
              <a:t> trip with EF!</a:t>
            </a:r>
            <a:endParaRPr lang="en-US" altLang="en-US" sz="1200" dirty="0" smtClean="0">
              <a:solidFill>
                <a:schemeClr val="accent4">
                  <a:lumMod val="95000"/>
                  <a:lumOff val="5000"/>
                </a:schemeClr>
              </a:solidFill>
              <a:sym typeface="Arial Bold" charset="0"/>
            </a:endParaRPr>
          </a:p>
          <a:p>
            <a:pPr marL="171450" indent="-171450" eaLnBrk="1" hangingPunct="1">
              <a:lnSpc>
                <a:spcPct val="105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200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Arial" charset="0"/>
              </a:rPr>
              <a:t>Traveler Support Team</a:t>
            </a:r>
          </a:p>
          <a:p>
            <a:pPr marL="171450" indent="-171450" eaLnBrk="1" hangingPunct="1">
              <a:lnSpc>
                <a:spcPct val="105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200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Arial" charset="0"/>
              </a:rPr>
              <a:t>Educational value</a:t>
            </a:r>
          </a:p>
          <a:p>
            <a:pPr marL="400050" lvl="1" indent="-171450" eaLnBrk="1" hangingPunct="1">
              <a:spcBef>
                <a:spcPts val="1000"/>
              </a:spcBef>
              <a:buClr>
                <a:srgbClr val="00293D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en-US" sz="1200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Arial" charset="0"/>
              </a:rPr>
              <a:t>Accredited, just like our school                 </a:t>
            </a:r>
          </a:p>
          <a:p>
            <a:pPr marL="400050" lvl="1" indent="-171450" eaLnBrk="1" hangingPunct="1">
              <a:spcBef>
                <a:spcPts val="1000"/>
              </a:spcBef>
              <a:buClr>
                <a:srgbClr val="00293D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altLang="en-US" sz="1200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Arial" charset="0"/>
              </a:rPr>
              <a:t>Earn high school and college credit</a:t>
            </a:r>
          </a:p>
          <a:p>
            <a:pPr marL="171450" indent="-171450" eaLnBrk="1" hangingPunct="1">
              <a:lnSpc>
                <a:spcPct val="105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1200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Arial" charset="0"/>
              </a:rPr>
              <a:t>Incredible travel experiences at the guaranteed lowest price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47675"/>
            <a:ext cx="3886200" cy="8382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ln>
                  <a:noFill/>
                </a:ln>
                <a:solidFill>
                  <a:srgbClr val="002B49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800" b="0" i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Why EF?</a:t>
            </a:r>
            <a:endParaRPr lang="en-US" sz="2800" b="0" i="0" dirty="0">
              <a:solidFill>
                <a:schemeClr val="accent4">
                  <a:lumMod val="95000"/>
                  <a:lumOff val="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1352550"/>
            <a:ext cx="457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9"/>
          <p:cNvSpPr>
            <a:spLocks noGrp="1"/>
          </p:cNvSpPr>
          <p:nvPr/>
        </p:nvSpPr>
        <p:spPr bwMode="auto">
          <a:xfrm>
            <a:off x="304800" y="2114550"/>
            <a:ext cx="34305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300">
                <a:solidFill>
                  <a:srgbClr val="FFFFFF"/>
                </a:solidFill>
                <a:sym typeface="Arial" panose="020B0604020202020204" pitchFamily="34" charset="0"/>
              </a:rPr>
              <a:t>24/7 Tour Director</a:t>
            </a:r>
          </a:p>
          <a:p>
            <a:pPr eaLnBrk="1" hangingPunct="1"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300">
                <a:solidFill>
                  <a:srgbClr val="FFFFFF"/>
                </a:solidFill>
                <a:sym typeface="Arial" panose="020B0604020202020204" pitchFamily="34" charset="0"/>
              </a:rPr>
              <a:t>Chaperones</a:t>
            </a:r>
          </a:p>
          <a:p>
            <a:pPr eaLnBrk="1" hangingPunct="1"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300">
                <a:solidFill>
                  <a:srgbClr val="FFFFFF"/>
                </a:solidFill>
                <a:sym typeface="Arial" panose="020B0604020202020204" pitchFamily="34" charset="0"/>
              </a:rPr>
              <a:t>24-hour emergency on-call service</a:t>
            </a:r>
          </a:p>
          <a:p>
            <a:pPr eaLnBrk="1" hangingPunct="1"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300">
                <a:solidFill>
                  <a:srgbClr val="FFFFFF"/>
                </a:solidFill>
                <a:sym typeface="Arial" panose="020B0604020202020204" pitchFamily="34" charset="0"/>
              </a:rPr>
              <a:t>Professional overnight security dedicated specifically to our group</a:t>
            </a:r>
          </a:p>
          <a:p>
            <a:pPr eaLnBrk="1" hangingPunct="1">
              <a:spcBef>
                <a:spcPts val="10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300">
                <a:solidFill>
                  <a:srgbClr val="FFFFFF"/>
                </a:solidFill>
                <a:sym typeface="Arial" panose="020B0604020202020204" pitchFamily="34" charset="0"/>
              </a:rPr>
              <a:t>Travel ID badges and backpacks</a:t>
            </a:r>
          </a:p>
        </p:txBody>
      </p:sp>
      <p:sp>
        <p:nvSpPr>
          <p:cNvPr id="35843" name="Title 1"/>
          <p:cNvSpPr txBox="1">
            <a:spLocks/>
          </p:cNvSpPr>
          <p:nvPr/>
        </p:nvSpPr>
        <p:spPr bwMode="auto">
          <a:xfrm>
            <a:off x="293688" y="438150"/>
            <a:ext cx="37433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Georgia" panose="02040502050405020303" pitchFamily="18" charset="0"/>
              </a:rPr>
              <a:t>EF’s commitment       to our safety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3700" y="1733550"/>
            <a:ext cx="45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8">
      <a:dk1>
        <a:srgbClr val="00293D"/>
      </a:dk1>
      <a:lt1>
        <a:srgbClr val="FFFFFF"/>
      </a:lt1>
      <a:dk2>
        <a:srgbClr val="3B3C3B"/>
      </a:dk2>
      <a:lt2>
        <a:srgbClr val="777877"/>
      </a:lt2>
      <a:accent1>
        <a:srgbClr val="CC006A"/>
      </a:accent1>
      <a:accent2>
        <a:srgbClr val="857D6D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E"/>
      </a:hlink>
      <a:folHlink>
        <a:srgbClr val="CC006A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Custom 8">
      <a:dk1>
        <a:srgbClr val="00293D"/>
      </a:dk1>
      <a:lt1>
        <a:srgbClr val="FFFFFF"/>
      </a:lt1>
      <a:dk2>
        <a:srgbClr val="3B3C3B"/>
      </a:dk2>
      <a:lt2>
        <a:srgbClr val="777877"/>
      </a:lt2>
      <a:accent1>
        <a:srgbClr val="CC006A"/>
      </a:accent1>
      <a:accent2>
        <a:srgbClr val="857D6D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E"/>
      </a:hlink>
      <a:folHlink>
        <a:srgbClr val="CC006A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1147</Words>
  <Application>Microsoft Office PowerPoint</Application>
  <PresentationFormat>On-screen Show (16:9)</PresentationFormat>
  <Paragraphs>243</Paragraphs>
  <Slides>18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ＭＳ Ｐゴシック</vt:lpstr>
      <vt:lpstr>Arial</vt:lpstr>
      <vt:lpstr>Arial Bold</vt:lpstr>
      <vt:lpstr>Avenir</vt:lpstr>
      <vt:lpstr>Calibri</vt:lpstr>
      <vt:lpstr>Georgia</vt:lpstr>
      <vt:lpstr>Georgia Italic</vt:lpstr>
      <vt:lpstr>Helvetica 55 Roman</vt:lpstr>
      <vt:lpstr>Helvetica Neue Light</vt:lpstr>
      <vt:lpstr>Lucida Grande</vt:lpstr>
      <vt:lpstr>Times New Roman</vt:lpstr>
      <vt:lpstr>Wingdings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Gomes</dc:creator>
  <cp:lastModifiedBy>Pia Longinotti</cp:lastModifiedBy>
  <cp:revision>322</cp:revision>
  <cp:lastPrinted>2016-09-12T21:17:40Z</cp:lastPrinted>
  <dcterms:created xsi:type="dcterms:W3CDTF">2016-05-04T15:30:01Z</dcterms:created>
  <dcterms:modified xsi:type="dcterms:W3CDTF">2017-06-01T22:32:42Z</dcterms:modified>
</cp:coreProperties>
</file>